
<file path=[Content_Types].xml><?xml version="1.0" encoding="utf-8"?>
<Types xmlns="http://schemas.openxmlformats.org/package/2006/content-types">
  <Default ContentType="application/vnd.openxmlformats-officedocument.oleObject" Extension="bin"/>
  <Default ContentType="application/x-fontdata" Extension="fntdata"/>
  <Default ContentType="image/jpeg" Extension="jpeg"/>
  <Default ContentType="video/mp4" Extension="mp4"/>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Lst>
  <p:sldSz cx="18288000" cy="10287000"/>
  <p:notesSz cx="6858000" cy="9144000"/>
  <p:embeddedFontLst>
    <p:embeddedFont>
      <p:font typeface="Red Hat Display Bold" charset="1" panose="02010803040201060303"/>
      <p:regular r:id="rId23"/>
    </p:embeddedFont>
    <p:embeddedFont>
      <p:font typeface="Secular One" charset="1" panose="00000500000000000000"/>
      <p:regular r:id="rId24"/>
    </p:embeddedFont>
    <p:embeddedFont>
      <p:font typeface="Red Hat Display" charset="1" panose="02010503040201060303"/>
      <p:regular r:id="rId25"/>
    </p:embeddedFont>
    <p:embeddedFont>
      <p:font typeface="Alef Bold" charset="1" panose="00000500000000000000"/>
      <p:regular r:id="rId26"/>
    </p:embeddedFont>
    <p:embeddedFont>
      <p:font typeface="Canva Sans Bold" charset="1" panose="020B0803030501040103"/>
      <p:regular r:id="rId27"/>
    </p:embeddedFont>
    <p:embeddedFont>
      <p:font typeface="Suez One" charset="1" panose="00000500000000000000"/>
      <p:regular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fonts/font23.fntdata" Type="http://schemas.openxmlformats.org/officeDocument/2006/relationships/font"/><Relationship Id="rId24" Target="fonts/font24.fntdata" Type="http://schemas.openxmlformats.org/officeDocument/2006/relationships/font"/><Relationship Id="rId25" Target="fonts/font25.fntdata" Type="http://schemas.openxmlformats.org/officeDocument/2006/relationships/font"/><Relationship Id="rId26" Target="fonts/font26.fntdata" Type="http://schemas.openxmlformats.org/officeDocument/2006/relationships/font"/><Relationship Id="rId27" Target="fonts/font27.fntdata" Type="http://schemas.openxmlformats.org/officeDocument/2006/relationships/font"/><Relationship Id="rId28" Target="fonts/font28.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5.png" Type="http://schemas.openxmlformats.org/officeDocument/2006/relationships/image"/><Relationship Id="rId4" Target="../media/image6.png" Type="http://schemas.openxmlformats.org/officeDocument/2006/relationships/image"/><Relationship Id="rId5" Target="../media/image7.png" Type="http://schemas.openxmlformats.org/officeDocument/2006/relationships/image"/><Relationship Id="rId6" Target="../media/image8.jpeg" Type="http://schemas.openxmlformats.org/officeDocument/2006/relationships/image"/><Relationship Id="rId7" Target="../media/image9.png" Type="http://schemas.openxmlformats.org/officeDocument/2006/relationships/image"/><Relationship Id="rId8" Target="../media/image10.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 Id="rId3" Target="../media/image12.svg" Type="http://schemas.openxmlformats.org/officeDocument/2006/relationships/image"/><Relationship Id="rId4" Target="../media/image13.png" Type="http://schemas.openxmlformats.org/officeDocument/2006/relationships/image"/><Relationship Id="rId5" Target="../media/image14.svg" Type="http://schemas.openxmlformats.org/officeDocument/2006/relationships/image"/><Relationship Id="rId6" Target="../media/image15.jpeg" Type="http://schemas.openxmlformats.org/officeDocument/2006/relationships/image"/><Relationship Id="rId7" Target="../media/VAHMEC25gbw.mp4" Type="http://schemas.openxmlformats.org/officeDocument/2006/relationships/video"/><Relationship Id="rId8" Target="../media/VAHMEC25gbw.mp4" Type="http://schemas.microsoft.com/office/2007/relationships/media"/></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6.jpeg" Type="http://schemas.openxmlformats.org/officeDocument/2006/relationships/image"/><Relationship Id="rId3" Target="../media/VAHMEdnkan8.mp4" Type="http://schemas.openxmlformats.org/officeDocument/2006/relationships/video"/><Relationship Id="rId4" Target="../media/VAHMEdnkan8.mp4" Type="http://schemas.microsoft.com/office/2007/relationships/media"/><Relationship Id="rId5" Target="../media/image13.png" Type="http://schemas.openxmlformats.org/officeDocument/2006/relationships/image"/><Relationship Id="rId6" Target="../media/image14.svg" Type="http://schemas.openxmlformats.org/officeDocument/2006/relationships/image"/><Relationship Id="rId7" Target="../media/image11.png" Type="http://schemas.openxmlformats.org/officeDocument/2006/relationships/image"/><Relationship Id="rId8" Target="../media/image12.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svg" Type="http://schemas.openxmlformats.org/officeDocument/2006/relationships/image"/><Relationship Id="rId4" Target="../media/image17.jpeg" Type="http://schemas.openxmlformats.org/officeDocument/2006/relationships/image"/><Relationship Id="rId5" Target="../media/VAHMEVlgT2Y.mp4" Type="http://schemas.openxmlformats.org/officeDocument/2006/relationships/video"/><Relationship Id="rId6" Target="../media/VAHMEVlgT2Y.mp4" Type="http://schemas.microsoft.com/office/2007/relationships/media"/><Relationship Id="rId7" Target="../media/image11.png" Type="http://schemas.openxmlformats.org/officeDocument/2006/relationships/image"/><Relationship Id="rId8" Target="../media/image12.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8.jpeg" Type="http://schemas.openxmlformats.org/officeDocument/2006/relationships/image"/><Relationship Id="rId3" Target="../media/VAHMEXpzRKM.mp4" Type="http://schemas.openxmlformats.org/officeDocument/2006/relationships/video"/><Relationship Id="rId4" Target="../media/VAHMEXpzRKM.mp4" Type="http://schemas.microsoft.com/office/2007/relationships/media"/><Relationship Id="rId5" Target="../media/image13.png" Type="http://schemas.openxmlformats.org/officeDocument/2006/relationships/image"/><Relationship Id="rId6" Target="../media/image14.svg" Type="http://schemas.openxmlformats.org/officeDocument/2006/relationships/image"/><Relationship Id="rId7" Target="../media/image11.png" Type="http://schemas.openxmlformats.org/officeDocument/2006/relationships/image"/><Relationship Id="rId8" Target="../media/image12.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svg" Type="http://schemas.openxmlformats.org/officeDocument/2006/relationships/image"/><Relationship Id="rId4" Target="../media/image19.jpeg" Type="http://schemas.openxmlformats.org/officeDocument/2006/relationships/image"/><Relationship Id="rId5" Target="../media/VAHMEn6UgoA.mp4" Type="http://schemas.openxmlformats.org/officeDocument/2006/relationships/video"/><Relationship Id="rId6" Target="../media/VAHMEn6UgoA.mp4" Type="http://schemas.microsoft.com/office/2007/relationships/media"/><Relationship Id="rId7" Target="../media/image11.png" Type="http://schemas.openxmlformats.org/officeDocument/2006/relationships/image"/><Relationship Id="rId8" Target="../media/image12.sv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svg" Type="http://schemas.openxmlformats.org/officeDocument/2006/relationships/image"/><Relationship Id="rId4" Target="../media/image11.png" Type="http://schemas.openxmlformats.org/officeDocument/2006/relationships/image"/><Relationship Id="rId5" Target="../media/image12.svg" Type="http://schemas.openxmlformats.org/officeDocument/2006/relationships/image"/><Relationship Id="rId6" Target="../media/image1.png" Type="http://schemas.openxmlformats.org/officeDocument/2006/relationships/image"/><Relationship Id="rId7" Target="../media/image2.sv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20.png" Type="http://schemas.openxmlformats.org/officeDocument/2006/relationships/image"/><Relationship Id="rId5" Target="../embeddings/oleObject1.bin" Type="http://schemas.openxmlformats.org/officeDocument/2006/relationships/oleObject"/></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svg" Type="http://schemas.openxmlformats.org/officeDocument/2006/relationships/image"/><Relationship Id="rId4" Target="../media/image11.png" Type="http://schemas.openxmlformats.org/officeDocument/2006/relationships/image"/><Relationship Id="rId5" Target="../media/image12.svg" Type="http://schemas.openxmlformats.org/officeDocument/2006/relationships/image"/><Relationship Id="rId6" Target="../media/image1.png" Type="http://schemas.openxmlformats.org/officeDocument/2006/relationships/image"/><Relationship Id="rId7" Target="../media/image2.sv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jpeg" Type="http://schemas.openxmlformats.org/officeDocument/2006/relationships/image"/><Relationship Id="rId3" Target="../media/image18.jpeg" Type="http://schemas.openxmlformats.org/officeDocument/2006/relationships/image"/><Relationship Id="rId4" Target="../media/image19.jpeg" Type="http://schemas.openxmlformats.org/officeDocument/2006/relationships/image"/><Relationship Id="rId5" Target="../media/image3.png" Type="http://schemas.openxmlformats.org/officeDocument/2006/relationships/image"/><Relationship Id="rId6" Target="../media/image15.jpeg" Type="http://schemas.openxmlformats.org/officeDocument/2006/relationships/image"/><Relationship Id="rId7" Target="../media/image16.jpeg" Type="http://schemas.openxmlformats.org/officeDocument/2006/relationships/image"/><Relationship Id="rId8" Target="../media/image21.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111844"/>
        </a:solidFill>
      </p:bgPr>
    </p:bg>
    <p:spTree>
      <p:nvGrpSpPr>
        <p:cNvPr id="1" name=""/>
        <p:cNvGrpSpPr/>
        <p:nvPr/>
      </p:nvGrpSpPr>
      <p:grpSpPr>
        <a:xfrm>
          <a:off x="0" y="0"/>
          <a:ext cx="0" cy="0"/>
          <a:chOff x="0" y="0"/>
          <a:chExt cx="0" cy="0"/>
        </a:xfrm>
      </p:grpSpPr>
      <p:grpSp>
        <p:nvGrpSpPr>
          <p:cNvPr name="Group 2" id="2"/>
          <p:cNvGrpSpPr/>
          <p:nvPr/>
        </p:nvGrpSpPr>
        <p:grpSpPr>
          <a:xfrm rot="0">
            <a:off x="1028700" y="-1703958"/>
            <a:ext cx="3407916" cy="3407916"/>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4F6FC"/>
            </a:solidFill>
          </p:spPr>
        </p:sp>
        <p:sp>
          <p:nvSpPr>
            <p:cNvPr name="TextBox 4" id="4"/>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7438624" y="6661785"/>
            <a:ext cx="3967672" cy="1078230"/>
            <a:chOff x="0" y="0"/>
            <a:chExt cx="1044984" cy="283978"/>
          </a:xfrm>
        </p:grpSpPr>
        <p:sp>
          <p:nvSpPr>
            <p:cNvPr name="Freeform 6" id="6"/>
            <p:cNvSpPr/>
            <p:nvPr/>
          </p:nvSpPr>
          <p:spPr>
            <a:xfrm flipH="false" flipV="false" rot="0">
              <a:off x="0" y="0"/>
              <a:ext cx="1044984" cy="283978"/>
            </a:xfrm>
            <a:custGeom>
              <a:avLst/>
              <a:gdLst/>
              <a:ahLst/>
              <a:cxnLst/>
              <a:rect r="r" b="b" t="t" l="l"/>
              <a:pathLst>
                <a:path h="283978" w="1044984">
                  <a:moveTo>
                    <a:pt x="39025" y="0"/>
                  </a:moveTo>
                  <a:lnTo>
                    <a:pt x="1005959" y="0"/>
                  </a:lnTo>
                  <a:cubicBezTo>
                    <a:pt x="1027512" y="0"/>
                    <a:pt x="1044984" y="17472"/>
                    <a:pt x="1044984" y="39025"/>
                  </a:cubicBezTo>
                  <a:lnTo>
                    <a:pt x="1044984" y="244953"/>
                  </a:lnTo>
                  <a:cubicBezTo>
                    <a:pt x="1044984" y="266506"/>
                    <a:pt x="1027512" y="283978"/>
                    <a:pt x="1005959" y="283978"/>
                  </a:cubicBezTo>
                  <a:lnTo>
                    <a:pt x="39025" y="283978"/>
                  </a:lnTo>
                  <a:cubicBezTo>
                    <a:pt x="17472" y="283978"/>
                    <a:pt x="0" y="266506"/>
                    <a:pt x="0" y="244953"/>
                  </a:cubicBezTo>
                  <a:lnTo>
                    <a:pt x="0" y="39025"/>
                  </a:lnTo>
                  <a:cubicBezTo>
                    <a:pt x="0" y="17472"/>
                    <a:pt x="17472" y="0"/>
                    <a:pt x="39025" y="0"/>
                  </a:cubicBezTo>
                  <a:close/>
                </a:path>
              </a:pathLst>
            </a:custGeom>
            <a:ln w="19050" cap="sq">
              <a:solidFill>
                <a:srgbClr val="F4F6FC"/>
              </a:solidFill>
              <a:prstDash val="solid"/>
              <a:miter/>
            </a:ln>
          </p:spPr>
        </p:sp>
        <p:sp>
          <p:nvSpPr>
            <p:cNvPr name="TextBox 7" id="7"/>
            <p:cNvSpPr txBox="true"/>
            <p:nvPr/>
          </p:nvSpPr>
          <p:spPr>
            <a:xfrm>
              <a:off x="0" y="-104775"/>
              <a:ext cx="1044984" cy="388753"/>
            </a:xfrm>
            <a:prstGeom prst="rect">
              <a:avLst/>
            </a:prstGeom>
          </p:spPr>
          <p:txBody>
            <a:bodyPr anchor="ctr" rtlCol="false" tIns="50800" lIns="50800" bIns="50800" rIns="50800"/>
            <a:lstStyle/>
            <a:p>
              <a:pPr algn="ctr" rtl="true">
                <a:lnSpc>
                  <a:spcPts val="7000"/>
                </a:lnSpc>
              </a:pPr>
              <a:r>
                <a:rPr lang="he-IL" b="true" sz="5000">
                  <a:solidFill>
                    <a:srgbClr val="F4F6FC"/>
                  </a:solidFill>
                  <a:latin typeface="Red Hat Display Bold"/>
                  <a:ea typeface="Red Hat Display Bold"/>
                  <a:cs typeface="Red Hat Display Bold"/>
                  <a:sym typeface="Red Hat Display Bold"/>
                  <a:rtl val="true"/>
                </a:rPr>
                <a:t>עם אודי כגן</a:t>
              </a:r>
            </a:p>
          </p:txBody>
        </p:sp>
      </p:grpSp>
      <p:sp>
        <p:nvSpPr>
          <p:cNvPr name="Freeform 8" id="8"/>
          <p:cNvSpPr/>
          <p:nvPr/>
        </p:nvSpPr>
        <p:spPr>
          <a:xfrm flipH="false" flipV="false" rot="-5400000">
            <a:off x="4201267" y="0"/>
            <a:ext cx="725701" cy="2057400"/>
          </a:xfrm>
          <a:custGeom>
            <a:avLst/>
            <a:gdLst/>
            <a:ahLst/>
            <a:cxnLst/>
            <a:rect r="r" b="b" t="t" l="l"/>
            <a:pathLst>
              <a:path h="2057400" w="725701">
                <a:moveTo>
                  <a:pt x="0" y="0"/>
                </a:moveTo>
                <a:lnTo>
                  <a:pt x="725702" y="0"/>
                </a:lnTo>
                <a:lnTo>
                  <a:pt x="725702" y="2057400"/>
                </a:lnTo>
                <a:lnTo>
                  <a:pt x="0" y="20574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9" id="9"/>
          <p:cNvGrpSpPr/>
          <p:nvPr/>
        </p:nvGrpSpPr>
        <p:grpSpPr>
          <a:xfrm rot="0">
            <a:off x="14632320" y="8583042"/>
            <a:ext cx="3407916" cy="3407916"/>
            <a:chOff x="0" y="0"/>
            <a:chExt cx="812800" cy="812800"/>
          </a:xfrm>
        </p:grpSpPr>
        <p:sp>
          <p:nvSpPr>
            <p:cNvPr name="Freeform 10" id="1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4F6FC"/>
            </a:solidFill>
          </p:spPr>
        </p:sp>
        <p:sp>
          <p:nvSpPr>
            <p:cNvPr name="TextBox 11" id="11"/>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sp>
        <p:nvSpPr>
          <p:cNvPr name="Freeform 12" id="12"/>
          <p:cNvSpPr/>
          <p:nvPr/>
        </p:nvSpPr>
        <p:spPr>
          <a:xfrm flipH="false" flipV="false" rot="-10800000">
            <a:off x="15973428" y="7200900"/>
            <a:ext cx="725701" cy="2057400"/>
          </a:xfrm>
          <a:custGeom>
            <a:avLst/>
            <a:gdLst/>
            <a:ahLst/>
            <a:cxnLst/>
            <a:rect r="r" b="b" t="t" l="l"/>
            <a:pathLst>
              <a:path h="2057400" w="725701">
                <a:moveTo>
                  <a:pt x="0" y="0"/>
                </a:moveTo>
                <a:lnTo>
                  <a:pt x="725701" y="0"/>
                </a:lnTo>
                <a:lnTo>
                  <a:pt x="725701" y="2057400"/>
                </a:lnTo>
                <a:lnTo>
                  <a:pt x="0" y="20574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13" id="13"/>
          <p:cNvSpPr txBox="true"/>
          <p:nvPr/>
        </p:nvSpPr>
        <p:spPr>
          <a:xfrm rot="0">
            <a:off x="1860684" y="1717676"/>
            <a:ext cx="15123553" cy="3425824"/>
          </a:xfrm>
          <a:prstGeom prst="rect">
            <a:avLst/>
          </a:prstGeom>
        </p:spPr>
        <p:txBody>
          <a:bodyPr anchor="t" rtlCol="false" tIns="0" lIns="0" bIns="0" rIns="0">
            <a:spAutoFit/>
          </a:bodyPr>
          <a:lstStyle/>
          <a:p>
            <a:pPr algn="ctr" rtl="true">
              <a:lnSpc>
                <a:spcPts val="28000"/>
              </a:lnSpc>
            </a:pPr>
            <a:r>
              <a:rPr lang="he-IL" sz="20000">
                <a:solidFill>
                  <a:srgbClr val="CCCCE8"/>
                </a:solidFill>
                <a:latin typeface="Secular One"/>
                <a:ea typeface="Secular One"/>
                <a:cs typeface="Secular One"/>
                <a:sym typeface="Secular One"/>
                <a:rtl val="true"/>
              </a:rPr>
              <a:t>טריגר בחצות</a:t>
            </a:r>
          </a:p>
        </p:txBody>
      </p:sp>
      <p:sp>
        <p:nvSpPr>
          <p:cNvPr name="TextBox 14" id="14"/>
          <p:cNvSpPr txBox="true"/>
          <p:nvPr/>
        </p:nvSpPr>
        <p:spPr>
          <a:xfrm rot="0">
            <a:off x="14081558" y="784225"/>
            <a:ext cx="3177742" cy="514350"/>
          </a:xfrm>
          <a:prstGeom prst="rect">
            <a:avLst/>
          </a:prstGeom>
        </p:spPr>
        <p:txBody>
          <a:bodyPr anchor="t" rtlCol="false" tIns="0" lIns="0" bIns="0" rIns="0">
            <a:spAutoFit/>
          </a:bodyPr>
          <a:lstStyle/>
          <a:p>
            <a:pPr algn="r">
              <a:lnSpc>
                <a:spcPts val="4200"/>
              </a:lnSpc>
            </a:pPr>
            <a:r>
              <a:rPr lang="en-US" b="true" sz="3000">
                <a:solidFill>
                  <a:srgbClr val="F4F6FC"/>
                </a:solidFill>
                <a:latin typeface="Red Hat Display Bold"/>
                <a:ea typeface="Red Hat Display Bold"/>
                <a:cs typeface="Red Hat Display Bold"/>
                <a:sym typeface="Red Hat Display Bold"/>
              </a:rPr>
              <a:t>2026</a:t>
            </a:r>
          </a:p>
        </p:txBody>
      </p:sp>
      <p:sp>
        <p:nvSpPr>
          <p:cNvPr name="TextBox 15" id="15"/>
          <p:cNvSpPr txBox="true"/>
          <p:nvPr/>
        </p:nvSpPr>
        <p:spPr>
          <a:xfrm rot="0">
            <a:off x="-492296" y="9593837"/>
            <a:ext cx="12170229" cy="514350"/>
          </a:xfrm>
          <a:prstGeom prst="rect">
            <a:avLst/>
          </a:prstGeom>
        </p:spPr>
        <p:txBody>
          <a:bodyPr anchor="t" rtlCol="false" tIns="0" lIns="0" bIns="0" rIns="0">
            <a:spAutoFit/>
          </a:bodyPr>
          <a:lstStyle/>
          <a:p>
            <a:pPr algn="ctr" rtl="true">
              <a:lnSpc>
                <a:spcPts val="4200"/>
              </a:lnSpc>
            </a:pPr>
            <a:r>
              <a:rPr lang="he-IL" sz="3000">
                <a:solidFill>
                  <a:srgbClr val="F4F6FC"/>
                </a:solidFill>
                <a:latin typeface="Red Hat Display"/>
                <a:ea typeface="Red Hat Display"/>
                <a:cs typeface="Red Hat Display"/>
                <a:sym typeface="Red Hat Display"/>
                <a:rtl val="true"/>
              </a:rPr>
              <a:t>© כל </a:t>
            </a:r>
            <a:r>
              <a:rPr lang="he-IL" sz="3000">
                <a:solidFill>
                  <a:srgbClr val="F4F6FC"/>
                </a:solidFill>
                <a:latin typeface="Red Hat Display"/>
                <a:ea typeface="Red Hat Display"/>
                <a:cs typeface="Red Hat Display"/>
                <a:sym typeface="Red Hat Display"/>
                <a:rtl val="true"/>
              </a:rPr>
              <a:t>הזכויות שמורות לבן, עומר ד, [</a:t>
            </a:r>
            <a:r>
              <a:rPr lang="en-US" sz="3000">
                <a:solidFill>
                  <a:srgbClr val="F4F6FC"/>
                </a:solidFill>
                <a:latin typeface="Red Hat Display"/>
                <a:ea typeface="Red Hat Display"/>
                <a:cs typeface="Red Hat Display"/>
                <a:sym typeface="Red Hat Display"/>
              </a:rPr>
              <a:t>2026</a:t>
            </a:r>
            <a:r>
              <a:rPr lang="ar-EG" sz="3000">
                <a:solidFill>
                  <a:srgbClr val="F4F6FC"/>
                </a:solidFill>
                <a:latin typeface="Red Hat Display"/>
                <a:ea typeface="Red Hat Display"/>
                <a:cs typeface="Red Hat Display"/>
                <a:sym typeface="Red Hat Display"/>
                <a:rtl val="true"/>
              </a:rPr>
              <a:t>]</a:t>
            </a:r>
          </a:p>
        </p:txBody>
      </p:sp>
      <p:sp>
        <p:nvSpPr>
          <p:cNvPr name="TextBox 16" id="16"/>
          <p:cNvSpPr txBox="true"/>
          <p:nvPr/>
        </p:nvSpPr>
        <p:spPr>
          <a:xfrm rot="0">
            <a:off x="4820183" y="5030096"/>
            <a:ext cx="4328735" cy="887095"/>
          </a:xfrm>
          <a:prstGeom prst="rect">
            <a:avLst/>
          </a:prstGeom>
        </p:spPr>
        <p:txBody>
          <a:bodyPr anchor="t" rtlCol="false" tIns="0" lIns="0" bIns="0" rIns="0">
            <a:spAutoFit/>
          </a:bodyPr>
          <a:lstStyle/>
          <a:p>
            <a:pPr algn="ctr" rtl="true">
              <a:lnSpc>
                <a:spcPts val="7279"/>
              </a:lnSpc>
            </a:pPr>
            <a:r>
              <a:rPr lang="he-IL" sz="5199">
                <a:solidFill>
                  <a:srgbClr val="FFFFFF"/>
                </a:solidFill>
                <a:latin typeface="Alef Bold"/>
                <a:ea typeface="Alef Bold"/>
                <a:cs typeface="Alef Bold"/>
                <a:sym typeface="Alef Bold"/>
                <a:rtl val="true"/>
              </a:rPr>
              <a:t>חמישה חדרים</a:t>
            </a:r>
          </a:p>
        </p:txBody>
      </p:sp>
      <p:sp>
        <p:nvSpPr>
          <p:cNvPr name="TextBox 17" id="17"/>
          <p:cNvSpPr txBox="true"/>
          <p:nvPr/>
        </p:nvSpPr>
        <p:spPr>
          <a:xfrm rot="0">
            <a:off x="9837188" y="5030096"/>
            <a:ext cx="4328735" cy="887095"/>
          </a:xfrm>
          <a:prstGeom prst="rect">
            <a:avLst/>
          </a:prstGeom>
        </p:spPr>
        <p:txBody>
          <a:bodyPr anchor="t" rtlCol="false" tIns="0" lIns="0" bIns="0" rIns="0">
            <a:spAutoFit/>
          </a:bodyPr>
          <a:lstStyle/>
          <a:p>
            <a:pPr algn="ctr" rtl="true">
              <a:lnSpc>
                <a:spcPts val="7279"/>
              </a:lnSpc>
            </a:pPr>
            <a:r>
              <a:rPr lang="he-IL" sz="5199">
                <a:solidFill>
                  <a:srgbClr val="FFFFFF"/>
                </a:solidFill>
                <a:latin typeface="Alef Bold"/>
                <a:ea typeface="Alef Bold"/>
                <a:cs typeface="Alef Bold"/>
                <a:sym typeface="Alef Bold"/>
                <a:rtl val="true"/>
              </a:rPr>
              <a:t>חמישה רגשות</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111844"/>
        </a:solidFill>
      </p:bgPr>
    </p:bg>
    <p:spTree>
      <p:nvGrpSpPr>
        <p:cNvPr id="1" name=""/>
        <p:cNvGrpSpPr/>
        <p:nvPr/>
      </p:nvGrpSpPr>
      <p:grpSpPr>
        <a:xfrm>
          <a:off x="0" y="0"/>
          <a:ext cx="0" cy="0"/>
          <a:chOff x="0" y="0"/>
          <a:chExt cx="0" cy="0"/>
        </a:xfrm>
      </p:grpSpPr>
      <p:grpSp>
        <p:nvGrpSpPr>
          <p:cNvPr name="Group 2" id="2"/>
          <p:cNvGrpSpPr/>
          <p:nvPr/>
        </p:nvGrpSpPr>
        <p:grpSpPr>
          <a:xfrm rot="0">
            <a:off x="1028700" y="-1703958"/>
            <a:ext cx="3407916" cy="3407916"/>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4F6FC"/>
            </a:solidFill>
          </p:spPr>
        </p:sp>
        <p:sp>
          <p:nvSpPr>
            <p:cNvPr name="TextBox 4" id="4"/>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5592818" y="2808203"/>
            <a:ext cx="12320427" cy="5426132"/>
            <a:chOff x="0" y="0"/>
            <a:chExt cx="3244886" cy="1429105"/>
          </a:xfrm>
        </p:grpSpPr>
        <p:sp>
          <p:nvSpPr>
            <p:cNvPr name="Freeform 6" id="6"/>
            <p:cNvSpPr/>
            <p:nvPr/>
          </p:nvSpPr>
          <p:spPr>
            <a:xfrm flipH="false" flipV="false" rot="0">
              <a:off x="0" y="0"/>
              <a:ext cx="3244886" cy="1429105"/>
            </a:xfrm>
            <a:custGeom>
              <a:avLst/>
              <a:gdLst/>
              <a:ahLst/>
              <a:cxnLst/>
              <a:rect r="r" b="b" t="t" l="l"/>
              <a:pathLst>
                <a:path h="1429105" w="3244886">
                  <a:moveTo>
                    <a:pt x="12568" y="0"/>
                  </a:moveTo>
                  <a:lnTo>
                    <a:pt x="3232318" y="0"/>
                  </a:lnTo>
                  <a:cubicBezTo>
                    <a:pt x="3239259" y="0"/>
                    <a:pt x="3244886" y="5627"/>
                    <a:pt x="3244886" y="12568"/>
                  </a:cubicBezTo>
                  <a:lnTo>
                    <a:pt x="3244886" y="1416537"/>
                  </a:lnTo>
                  <a:cubicBezTo>
                    <a:pt x="3244886" y="1423478"/>
                    <a:pt x="3239259" y="1429105"/>
                    <a:pt x="3232318" y="1429105"/>
                  </a:cubicBezTo>
                  <a:lnTo>
                    <a:pt x="12568" y="1429105"/>
                  </a:lnTo>
                  <a:cubicBezTo>
                    <a:pt x="5627" y="1429105"/>
                    <a:pt x="0" y="1423478"/>
                    <a:pt x="0" y="1416537"/>
                  </a:cubicBezTo>
                  <a:lnTo>
                    <a:pt x="0" y="12568"/>
                  </a:lnTo>
                  <a:cubicBezTo>
                    <a:pt x="0" y="5627"/>
                    <a:pt x="5627" y="0"/>
                    <a:pt x="12568" y="0"/>
                  </a:cubicBezTo>
                  <a:close/>
                </a:path>
              </a:pathLst>
            </a:custGeom>
            <a:ln w="19050" cap="sq">
              <a:solidFill>
                <a:srgbClr val="F4F6FC"/>
              </a:solidFill>
              <a:prstDash val="solid"/>
              <a:miter/>
            </a:ln>
          </p:spPr>
        </p:sp>
        <p:sp>
          <p:nvSpPr>
            <p:cNvPr name="TextBox 7" id="7"/>
            <p:cNvSpPr txBox="true"/>
            <p:nvPr/>
          </p:nvSpPr>
          <p:spPr>
            <a:xfrm>
              <a:off x="0" y="-104775"/>
              <a:ext cx="3244886" cy="1533880"/>
            </a:xfrm>
            <a:prstGeom prst="rect">
              <a:avLst/>
            </a:prstGeom>
          </p:spPr>
          <p:txBody>
            <a:bodyPr anchor="ctr" rtlCol="false" tIns="50800" lIns="50800" bIns="50800" rIns="50800"/>
            <a:lstStyle/>
            <a:p>
              <a:pPr algn="r" rtl="true">
                <a:lnSpc>
                  <a:spcPts val="4710"/>
                </a:lnSpc>
              </a:pPr>
              <a:r>
                <a:rPr lang="he-IL" b="true" sz="3000">
                  <a:solidFill>
                    <a:srgbClr val="F4F6FC"/>
                  </a:solidFill>
                  <a:latin typeface="Canva Sans Bold"/>
                  <a:ea typeface="Canva Sans Bold"/>
                  <a:cs typeface="Canva Sans Bold"/>
                  <a:sym typeface="Canva Sans Bold"/>
                  <a:rtl val="true"/>
                </a:rPr>
                <a:t>"טריגר בחצות" היא תוכנית אירוח לילית בהנחיית אודי כגן, שבה אישיות מוכרת עוברת מסע פסיכולוגי אינטראקטיבי הנפתח בהגעה של המרואיין להפקת התוכנית שם אודי מוביל אותו בהכנה לתוכנית (סאונד, איפור וכו') וממשיך על גבי מסוע נע בתוך מבנה המורכב מחמישה חדרים חווייתיים שכל אחד מהם מוקדש לרגש אחר. (מי שמראיין אותו זה האולגרומה שלו כילד צעיר בתור המדריך הרוחני שלו). כשאודי בקונטרול תהיה לצידו מנתחת לשפת גוף. </a:t>
              </a:r>
            </a:p>
            <a:p>
              <a:pPr algn="r" rtl="true">
                <a:lnSpc>
                  <a:spcPts val="4710"/>
                </a:lnSpc>
              </a:pPr>
            </a:p>
            <a:p>
              <a:pPr algn="r" rtl="true">
                <a:lnSpc>
                  <a:spcPts val="4710"/>
                </a:lnSpc>
              </a:pPr>
            </a:p>
          </p:txBody>
        </p:sp>
      </p:grpSp>
      <p:sp>
        <p:nvSpPr>
          <p:cNvPr name="Freeform 8" id="8"/>
          <p:cNvSpPr/>
          <p:nvPr/>
        </p:nvSpPr>
        <p:spPr>
          <a:xfrm flipH="false" flipV="false" rot="-5400000">
            <a:off x="4201267" y="0"/>
            <a:ext cx="725701" cy="2057400"/>
          </a:xfrm>
          <a:custGeom>
            <a:avLst/>
            <a:gdLst/>
            <a:ahLst/>
            <a:cxnLst/>
            <a:rect r="r" b="b" t="t" l="l"/>
            <a:pathLst>
              <a:path h="2057400" w="725701">
                <a:moveTo>
                  <a:pt x="0" y="0"/>
                </a:moveTo>
                <a:lnTo>
                  <a:pt x="725702" y="0"/>
                </a:lnTo>
                <a:lnTo>
                  <a:pt x="725702" y="2057400"/>
                </a:lnTo>
                <a:lnTo>
                  <a:pt x="0" y="20574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9" id="9"/>
          <p:cNvSpPr/>
          <p:nvPr/>
        </p:nvSpPr>
        <p:spPr>
          <a:xfrm flipH="false" flipV="false" rot="0">
            <a:off x="510908" y="1998606"/>
            <a:ext cx="4905308" cy="7045325"/>
          </a:xfrm>
          <a:custGeom>
            <a:avLst/>
            <a:gdLst/>
            <a:ahLst/>
            <a:cxnLst/>
            <a:rect r="r" b="b" t="t" l="l"/>
            <a:pathLst>
              <a:path h="7045325" w="4905308">
                <a:moveTo>
                  <a:pt x="0" y="0"/>
                </a:moveTo>
                <a:lnTo>
                  <a:pt x="4905308" y="0"/>
                </a:lnTo>
                <a:lnTo>
                  <a:pt x="4905308" y="7045325"/>
                </a:lnTo>
                <a:lnTo>
                  <a:pt x="0" y="7045325"/>
                </a:lnTo>
                <a:lnTo>
                  <a:pt x="0" y="0"/>
                </a:lnTo>
                <a:close/>
              </a:path>
            </a:pathLst>
          </a:custGeom>
          <a:blipFill>
            <a:blip r:embed="rId4"/>
            <a:stretch>
              <a:fillRect l="0" t="0" r="0" b="0"/>
            </a:stretch>
          </a:blipFill>
        </p:spPr>
      </p:sp>
      <p:sp>
        <p:nvSpPr>
          <p:cNvPr name="TextBox 10" id="10"/>
          <p:cNvSpPr txBox="true"/>
          <p:nvPr/>
        </p:nvSpPr>
        <p:spPr>
          <a:xfrm rot="0">
            <a:off x="8873743" y="239026"/>
            <a:ext cx="9039502" cy="2066925"/>
          </a:xfrm>
          <a:prstGeom prst="rect">
            <a:avLst/>
          </a:prstGeom>
        </p:spPr>
        <p:txBody>
          <a:bodyPr anchor="t" rtlCol="false" tIns="0" lIns="0" bIns="0" rIns="0">
            <a:spAutoFit/>
          </a:bodyPr>
          <a:lstStyle/>
          <a:p>
            <a:pPr algn="ctr" rtl="true">
              <a:lnSpc>
                <a:spcPts val="16800"/>
              </a:lnSpc>
            </a:pPr>
            <a:r>
              <a:rPr lang="he-IL" sz="12000">
                <a:solidFill>
                  <a:srgbClr val="CCCCE8"/>
                </a:solidFill>
                <a:latin typeface="Secular One"/>
                <a:ea typeface="Secular One"/>
                <a:cs typeface="Secular One"/>
                <a:sym typeface="Secular One"/>
                <a:rtl val="true"/>
              </a:rPr>
              <a:t>פורמט במשפט</a:t>
            </a:r>
          </a:p>
        </p:txBody>
      </p:sp>
      <p:sp>
        <p:nvSpPr>
          <p:cNvPr name="TextBox 11" id="11"/>
          <p:cNvSpPr txBox="true"/>
          <p:nvPr/>
        </p:nvSpPr>
        <p:spPr>
          <a:xfrm rot="0">
            <a:off x="-492296" y="9593837"/>
            <a:ext cx="12170229" cy="514350"/>
          </a:xfrm>
          <a:prstGeom prst="rect">
            <a:avLst/>
          </a:prstGeom>
        </p:spPr>
        <p:txBody>
          <a:bodyPr anchor="t" rtlCol="false" tIns="0" lIns="0" bIns="0" rIns="0">
            <a:spAutoFit/>
          </a:bodyPr>
          <a:lstStyle/>
          <a:p>
            <a:pPr algn="ctr" rtl="true">
              <a:lnSpc>
                <a:spcPts val="4200"/>
              </a:lnSpc>
            </a:pPr>
            <a:r>
              <a:rPr lang="he-IL" sz="3000">
                <a:solidFill>
                  <a:srgbClr val="F4F6FC"/>
                </a:solidFill>
                <a:latin typeface="Red Hat Display"/>
                <a:ea typeface="Red Hat Display"/>
                <a:cs typeface="Red Hat Display"/>
                <a:sym typeface="Red Hat Display"/>
                <a:rtl val="true"/>
              </a:rPr>
              <a:t>© כל </a:t>
            </a:r>
            <a:r>
              <a:rPr lang="he-IL" sz="3000">
                <a:solidFill>
                  <a:srgbClr val="F4F6FC"/>
                </a:solidFill>
                <a:latin typeface="Red Hat Display"/>
                <a:ea typeface="Red Hat Display"/>
                <a:cs typeface="Red Hat Display"/>
                <a:sym typeface="Red Hat Display"/>
                <a:rtl val="true"/>
              </a:rPr>
              <a:t>הזכויות שמורות לבן, עומר ד, עומר ש, נועם, שקד ועדי בלס [</a:t>
            </a:r>
            <a:r>
              <a:rPr lang="en-US" sz="3000">
                <a:solidFill>
                  <a:srgbClr val="F4F6FC"/>
                </a:solidFill>
                <a:latin typeface="Red Hat Display"/>
                <a:ea typeface="Red Hat Display"/>
                <a:cs typeface="Red Hat Display"/>
                <a:sym typeface="Red Hat Display"/>
              </a:rPr>
              <a:t>2026</a:t>
            </a:r>
            <a:r>
              <a:rPr lang="ar-EG" sz="3000">
                <a:solidFill>
                  <a:srgbClr val="F4F6FC"/>
                </a:solidFill>
                <a:latin typeface="Red Hat Display"/>
                <a:ea typeface="Red Hat Display"/>
                <a:cs typeface="Red Hat Display"/>
                <a:sym typeface="Red Hat Display"/>
                <a:rtl val="true"/>
              </a:rPr>
              <a:t>]</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111844"/>
        </a:solidFill>
      </p:bgPr>
    </p:bg>
    <p:spTree>
      <p:nvGrpSpPr>
        <p:cNvPr id="1" name=""/>
        <p:cNvGrpSpPr/>
        <p:nvPr/>
      </p:nvGrpSpPr>
      <p:grpSpPr>
        <a:xfrm>
          <a:off x="0" y="0"/>
          <a:ext cx="0" cy="0"/>
          <a:chOff x="0" y="0"/>
          <a:chExt cx="0" cy="0"/>
        </a:xfrm>
      </p:grpSpPr>
      <p:grpSp>
        <p:nvGrpSpPr>
          <p:cNvPr name="Group 2" id="2"/>
          <p:cNvGrpSpPr/>
          <p:nvPr/>
        </p:nvGrpSpPr>
        <p:grpSpPr>
          <a:xfrm rot="0">
            <a:off x="1028700" y="-1703958"/>
            <a:ext cx="3407916" cy="3407916"/>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4F6FC"/>
            </a:solidFill>
          </p:spPr>
        </p:sp>
        <p:sp>
          <p:nvSpPr>
            <p:cNvPr name="TextBox 4" id="4"/>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5923947" y="2530325"/>
            <a:ext cx="11989298" cy="4923883"/>
            <a:chOff x="0" y="0"/>
            <a:chExt cx="3157675" cy="1296825"/>
          </a:xfrm>
        </p:grpSpPr>
        <p:sp>
          <p:nvSpPr>
            <p:cNvPr name="Freeform 6" id="6"/>
            <p:cNvSpPr/>
            <p:nvPr/>
          </p:nvSpPr>
          <p:spPr>
            <a:xfrm flipH="false" flipV="false" rot="0">
              <a:off x="0" y="0"/>
              <a:ext cx="3157675" cy="1296825"/>
            </a:xfrm>
            <a:custGeom>
              <a:avLst/>
              <a:gdLst/>
              <a:ahLst/>
              <a:cxnLst/>
              <a:rect r="r" b="b" t="t" l="l"/>
              <a:pathLst>
                <a:path h="1296825" w="3157675">
                  <a:moveTo>
                    <a:pt x="12915" y="0"/>
                  </a:moveTo>
                  <a:lnTo>
                    <a:pt x="3144760" y="0"/>
                  </a:lnTo>
                  <a:cubicBezTo>
                    <a:pt x="3151893" y="0"/>
                    <a:pt x="3157675" y="5782"/>
                    <a:pt x="3157675" y="12915"/>
                  </a:cubicBezTo>
                  <a:lnTo>
                    <a:pt x="3157675" y="1283910"/>
                  </a:lnTo>
                  <a:cubicBezTo>
                    <a:pt x="3157675" y="1291043"/>
                    <a:pt x="3151893" y="1296825"/>
                    <a:pt x="3144760" y="1296825"/>
                  </a:cubicBezTo>
                  <a:lnTo>
                    <a:pt x="12915" y="1296825"/>
                  </a:lnTo>
                  <a:cubicBezTo>
                    <a:pt x="9490" y="1296825"/>
                    <a:pt x="6205" y="1295465"/>
                    <a:pt x="3783" y="1293043"/>
                  </a:cubicBezTo>
                  <a:cubicBezTo>
                    <a:pt x="1361" y="1290621"/>
                    <a:pt x="0" y="1287336"/>
                    <a:pt x="0" y="1283910"/>
                  </a:cubicBezTo>
                  <a:lnTo>
                    <a:pt x="0" y="12915"/>
                  </a:lnTo>
                  <a:cubicBezTo>
                    <a:pt x="0" y="9490"/>
                    <a:pt x="1361" y="6205"/>
                    <a:pt x="3783" y="3783"/>
                  </a:cubicBezTo>
                  <a:cubicBezTo>
                    <a:pt x="6205" y="1361"/>
                    <a:pt x="9490" y="0"/>
                    <a:pt x="12915" y="0"/>
                  </a:cubicBezTo>
                  <a:close/>
                </a:path>
              </a:pathLst>
            </a:custGeom>
            <a:ln w="19050" cap="sq">
              <a:solidFill>
                <a:srgbClr val="F4F6FC"/>
              </a:solidFill>
              <a:prstDash val="solid"/>
              <a:miter/>
            </a:ln>
          </p:spPr>
        </p:sp>
        <p:sp>
          <p:nvSpPr>
            <p:cNvPr name="TextBox 7" id="7"/>
            <p:cNvSpPr txBox="true"/>
            <p:nvPr/>
          </p:nvSpPr>
          <p:spPr>
            <a:xfrm>
              <a:off x="0" y="-104775"/>
              <a:ext cx="3157675" cy="1401600"/>
            </a:xfrm>
            <a:prstGeom prst="rect">
              <a:avLst/>
            </a:prstGeom>
          </p:spPr>
          <p:txBody>
            <a:bodyPr anchor="ctr" rtlCol="false" tIns="50800" lIns="50800" bIns="50800" rIns="50800"/>
            <a:lstStyle/>
            <a:p>
              <a:pPr algn="r" rtl="true">
                <a:lnSpc>
                  <a:spcPts val="4710"/>
                </a:lnSpc>
              </a:pPr>
              <a:r>
                <a:rPr lang="he-IL" b="true" sz="3000">
                  <a:solidFill>
                    <a:srgbClr val="F4F6FC"/>
                  </a:solidFill>
                  <a:latin typeface="Canva Sans Bold"/>
                  <a:ea typeface="Canva Sans Bold"/>
                  <a:cs typeface="Canva Sans Bold"/>
                  <a:sym typeface="Canva Sans Bold"/>
                  <a:rtl val="true"/>
                </a:rPr>
                <a:t>לילה. אודי כגן ולצידו האושיות בישראל. המנחה מוביל את המראויין אל תוך מבנה תעשייתי עצום. הדלתות נפתחות, הם הולכים בין מסדרונות האולפן, המוזיקה משתנה, והאורח מתיישב על כיסא בודד שמתחיל לנוע בעצמו על גבי מסוע מכני אל תוך עולמו הפנימי ורגשותיו. בחמשת החדרים הבאים מחכה לו מסע פסיכולוגי אינטנסיבי, טכנולוגי וחשוף, שבו הוא יתמודד עם הפחדים, הכעסים והשמחות שלו בזמן שאודי מנתח כל תנועה שלו מחדר הבקרה. חמישה חדרים. חמישה רגשות. מסוע אחד שלא עוצר. טריגר בחצות – בקרוב.</a:t>
              </a:r>
            </a:p>
          </p:txBody>
        </p:sp>
      </p:grpSp>
      <p:sp>
        <p:nvSpPr>
          <p:cNvPr name="Freeform 8" id="8"/>
          <p:cNvSpPr/>
          <p:nvPr/>
        </p:nvSpPr>
        <p:spPr>
          <a:xfrm flipH="false" flipV="false" rot="-5400000">
            <a:off x="4201267" y="0"/>
            <a:ext cx="725701" cy="2057400"/>
          </a:xfrm>
          <a:custGeom>
            <a:avLst/>
            <a:gdLst/>
            <a:ahLst/>
            <a:cxnLst/>
            <a:rect r="r" b="b" t="t" l="l"/>
            <a:pathLst>
              <a:path h="2057400" w="725701">
                <a:moveTo>
                  <a:pt x="0" y="0"/>
                </a:moveTo>
                <a:lnTo>
                  <a:pt x="725702" y="0"/>
                </a:lnTo>
                <a:lnTo>
                  <a:pt x="725702" y="2057400"/>
                </a:lnTo>
                <a:lnTo>
                  <a:pt x="0" y="20574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9" id="9"/>
          <p:cNvSpPr/>
          <p:nvPr/>
        </p:nvSpPr>
        <p:spPr>
          <a:xfrm flipH="false" flipV="false" rot="0">
            <a:off x="687510" y="1998606"/>
            <a:ext cx="4905308" cy="7045325"/>
          </a:xfrm>
          <a:custGeom>
            <a:avLst/>
            <a:gdLst/>
            <a:ahLst/>
            <a:cxnLst/>
            <a:rect r="r" b="b" t="t" l="l"/>
            <a:pathLst>
              <a:path h="7045325" w="4905308">
                <a:moveTo>
                  <a:pt x="0" y="0"/>
                </a:moveTo>
                <a:lnTo>
                  <a:pt x="4905308" y="0"/>
                </a:lnTo>
                <a:lnTo>
                  <a:pt x="4905308" y="7045325"/>
                </a:lnTo>
                <a:lnTo>
                  <a:pt x="0" y="7045325"/>
                </a:lnTo>
                <a:lnTo>
                  <a:pt x="0" y="0"/>
                </a:lnTo>
                <a:close/>
              </a:path>
            </a:pathLst>
          </a:custGeom>
          <a:blipFill>
            <a:blip r:embed="rId4"/>
            <a:stretch>
              <a:fillRect l="0" t="0" r="0" b="0"/>
            </a:stretch>
          </a:blipFill>
        </p:spPr>
      </p:sp>
      <p:sp>
        <p:nvSpPr>
          <p:cNvPr name="TextBox 10" id="10"/>
          <p:cNvSpPr txBox="true"/>
          <p:nvPr/>
        </p:nvSpPr>
        <p:spPr>
          <a:xfrm rot="0">
            <a:off x="8873743" y="101899"/>
            <a:ext cx="9039502" cy="2066925"/>
          </a:xfrm>
          <a:prstGeom prst="rect">
            <a:avLst/>
          </a:prstGeom>
        </p:spPr>
        <p:txBody>
          <a:bodyPr anchor="t" rtlCol="false" tIns="0" lIns="0" bIns="0" rIns="0">
            <a:spAutoFit/>
          </a:bodyPr>
          <a:lstStyle/>
          <a:p>
            <a:pPr algn="ctr" rtl="true">
              <a:lnSpc>
                <a:spcPts val="16800"/>
              </a:lnSpc>
            </a:pPr>
            <a:r>
              <a:rPr lang="he-IL" sz="12000">
                <a:solidFill>
                  <a:srgbClr val="CCCCE8"/>
                </a:solidFill>
                <a:latin typeface="Secular One"/>
                <a:ea typeface="Secular One"/>
                <a:cs typeface="Secular One"/>
                <a:sym typeface="Secular One"/>
                <a:rtl val="true"/>
              </a:rPr>
              <a:t>פסקת האווירה</a:t>
            </a:r>
          </a:p>
        </p:txBody>
      </p:sp>
      <p:sp>
        <p:nvSpPr>
          <p:cNvPr name="TextBox 11" id="11"/>
          <p:cNvSpPr txBox="true"/>
          <p:nvPr/>
        </p:nvSpPr>
        <p:spPr>
          <a:xfrm rot="0">
            <a:off x="-492296" y="9593837"/>
            <a:ext cx="12170229" cy="514350"/>
          </a:xfrm>
          <a:prstGeom prst="rect">
            <a:avLst/>
          </a:prstGeom>
        </p:spPr>
        <p:txBody>
          <a:bodyPr anchor="t" rtlCol="false" tIns="0" lIns="0" bIns="0" rIns="0">
            <a:spAutoFit/>
          </a:bodyPr>
          <a:lstStyle/>
          <a:p>
            <a:pPr algn="ctr" rtl="true">
              <a:lnSpc>
                <a:spcPts val="4200"/>
              </a:lnSpc>
            </a:pPr>
            <a:r>
              <a:rPr lang="he-IL" sz="3000">
                <a:solidFill>
                  <a:srgbClr val="F4F6FC"/>
                </a:solidFill>
                <a:latin typeface="Red Hat Display"/>
                <a:ea typeface="Red Hat Display"/>
                <a:cs typeface="Red Hat Display"/>
                <a:sym typeface="Red Hat Display"/>
                <a:rtl val="true"/>
              </a:rPr>
              <a:t>© כל </a:t>
            </a:r>
            <a:r>
              <a:rPr lang="he-IL" sz="3000">
                <a:solidFill>
                  <a:srgbClr val="F4F6FC"/>
                </a:solidFill>
                <a:latin typeface="Red Hat Display"/>
                <a:ea typeface="Red Hat Display"/>
                <a:cs typeface="Red Hat Display"/>
                <a:sym typeface="Red Hat Display"/>
                <a:rtl val="true"/>
              </a:rPr>
              <a:t>הזכויות שמורות לבן, עומר ד, עומר ש, נועם, שקד ועדי בלס [</a:t>
            </a:r>
            <a:r>
              <a:rPr lang="en-US" sz="3000">
                <a:solidFill>
                  <a:srgbClr val="F4F6FC"/>
                </a:solidFill>
                <a:latin typeface="Red Hat Display"/>
                <a:ea typeface="Red Hat Display"/>
                <a:cs typeface="Red Hat Display"/>
                <a:sym typeface="Red Hat Display"/>
              </a:rPr>
              <a:t>2026</a:t>
            </a:r>
            <a:r>
              <a:rPr lang="ar-EG" sz="3000">
                <a:solidFill>
                  <a:srgbClr val="F4F6FC"/>
                </a:solidFill>
                <a:latin typeface="Red Hat Display"/>
                <a:ea typeface="Red Hat Display"/>
                <a:cs typeface="Red Hat Display"/>
                <a:sym typeface="Red Hat Display"/>
                <a:rtl val="true"/>
              </a:rPr>
              <a:t>]</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111844"/>
        </a:solidFill>
      </p:bgPr>
    </p:bg>
    <p:spTree>
      <p:nvGrpSpPr>
        <p:cNvPr id="1" name=""/>
        <p:cNvGrpSpPr/>
        <p:nvPr/>
      </p:nvGrpSpPr>
      <p:grpSpPr>
        <a:xfrm>
          <a:off x="0" y="0"/>
          <a:ext cx="0" cy="0"/>
          <a:chOff x="0" y="0"/>
          <a:chExt cx="0" cy="0"/>
        </a:xfrm>
      </p:grpSpPr>
      <p:grpSp>
        <p:nvGrpSpPr>
          <p:cNvPr name="Group 2" id="2"/>
          <p:cNvGrpSpPr/>
          <p:nvPr/>
        </p:nvGrpSpPr>
        <p:grpSpPr>
          <a:xfrm rot="0">
            <a:off x="1028700" y="-1703958"/>
            <a:ext cx="3407916" cy="3407916"/>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4F6FC"/>
            </a:solidFill>
          </p:spPr>
        </p:sp>
        <p:sp>
          <p:nvSpPr>
            <p:cNvPr name="TextBox 4" id="4"/>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sp>
        <p:nvSpPr>
          <p:cNvPr name="Freeform 5" id="5"/>
          <p:cNvSpPr/>
          <p:nvPr/>
        </p:nvSpPr>
        <p:spPr>
          <a:xfrm flipH="false" flipV="false" rot="-5400000">
            <a:off x="4201267" y="0"/>
            <a:ext cx="725701" cy="2057400"/>
          </a:xfrm>
          <a:custGeom>
            <a:avLst/>
            <a:gdLst/>
            <a:ahLst/>
            <a:cxnLst/>
            <a:rect r="r" b="b" t="t" l="l"/>
            <a:pathLst>
              <a:path h="2057400" w="725701">
                <a:moveTo>
                  <a:pt x="0" y="0"/>
                </a:moveTo>
                <a:lnTo>
                  <a:pt x="725702" y="0"/>
                </a:lnTo>
                <a:lnTo>
                  <a:pt x="725702" y="2057400"/>
                </a:lnTo>
                <a:lnTo>
                  <a:pt x="0" y="20574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6" id="6"/>
          <p:cNvSpPr txBox="true"/>
          <p:nvPr/>
        </p:nvSpPr>
        <p:spPr>
          <a:xfrm rot="0">
            <a:off x="5760601" y="326009"/>
            <a:ext cx="12196269" cy="1377949"/>
          </a:xfrm>
          <a:prstGeom prst="rect">
            <a:avLst/>
          </a:prstGeom>
        </p:spPr>
        <p:txBody>
          <a:bodyPr anchor="t" rtlCol="false" tIns="0" lIns="0" bIns="0" rIns="0">
            <a:spAutoFit/>
          </a:bodyPr>
          <a:lstStyle/>
          <a:p>
            <a:pPr algn="ctr" rtl="true">
              <a:lnSpc>
                <a:spcPts val="11200"/>
              </a:lnSpc>
            </a:pPr>
            <a:r>
              <a:rPr lang="he-IL" sz="8000">
                <a:solidFill>
                  <a:srgbClr val="CCCCE8"/>
                </a:solidFill>
                <a:latin typeface="Secular One"/>
                <a:ea typeface="Secular One"/>
                <a:cs typeface="Secular One"/>
                <a:sym typeface="Secular One"/>
                <a:rtl val="true"/>
              </a:rPr>
              <a:t>שפת ההפקה והחזון הוויזואלי</a:t>
            </a:r>
          </a:p>
        </p:txBody>
      </p:sp>
      <p:sp>
        <p:nvSpPr>
          <p:cNvPr name="TextBox 7" id="7"/>
          <p:cNvSpPr txBox="true"/>
          <p:nvPr/>
        </p:nvSpPr>
        <p:spPr>
          <a:xfrm rot="0">
            <a:off x="-492296" y="9593837"/>
            <a:ext cx="12170229" cy="514350"/>
          </a:xfrm>
          <a:prstGeom prst="rect">
            <a:avLst/>
          </a:prstGeom>
        </p:spPr>
        <p:txBody>
          <a:bodyPr anchor="t" rtlCol="false" tIns="0" lIns="0" bIns="0" rIns="0">
            <a:spAutoFit/>
          </a:bodyPr>
          <a:lstStyle/>
          <a:p>
            <a:pPr algn="ctr" rtl="true">
              <a:lnSpc>
                <a:spcPts val="4200"/>
              </a:lnSpc>
            </a:pPr>
            <a:r>
              <a:rPr lang="he-IL" sz="3000">
                <a:solidFill>
                  <a:srgbClr val="F4F6FC"/>
                </a:solidFill>
                <a:latin typeface="Red Hat Display"/>
                <a:ea typeface="Red Hat Display"/>
                <a:cs typeface="Red Hat Display"/>
                <a:sym typeface="Red Hat Display"/>
                <a:rtl val="true"/>
              </a:rPr>
              <a:t>© כל </a:t>
            </a:r>
            <a:r>
              <a:rPr lang="he-IL" sz="3000">
                <a:solidFill>
                  <a:srgbClr val="F4F6FC"/>
                </a:solidFill>
                <a:latin typeface="Red Hat Display"/>
                <a:ea typeface="Red Hat Display"/>
                <a:cs typeface="Red Hat Display"/>
                <a:sym typeface="Red Hat Display"/>
                <a:rtl val="true"/>
              </a:rPr>
              <a:t>הזכויות שמורות לבן, עומר ד, עומר ש, נועם, שקד ועדי בלס [</a:t>
            </a:r>
            <a:r>
              <a:rPr lang="en-US" sz="3000">
                <a:solidFill>
                  <a:srgbClr val="F4F6FC"/>
                </a:solidFill>
                <a:latin typeface="Red Hat Display"/>
                <a:ea typeface="Red Hat Display"/>
                <a:cs typeface="Red Hat Display"/>
                <a:sym typeface="Red Hat Display"/>
              </a:rPr>
              <a:t>2026</a:t>
            </a:r>
            <a:r>
              <a:rPr lang="ar-EG" sz="3000">
                <a:solidFill>
                  <a:srgbClr val="F4F6FC"/>
                </a:solidFill>
                <a:latin typeface="Red Hat Display"/>
                <a:ea typeface="Red Hat Display"/>
                <a:cs typeface="Red Hat Display"/>
                <a:sym typeface="Red Hat Display"/>
                <a:rtl val="true"/>
              </a:rPr>
              <a:t>]</a:t>
            </a:r>
          </a:p>
        </p:txBody>
      </p:sp>
      <p:grpSp>
        <p:nvGrpSpPr>
          <p:cNvPr name="Group 8" id="8"/>
          <p:cNvGrpSpPr/>
          <p:nvPr/>
        </p:nvGrpSpPr>
        <p:grpSpPr>
          <a:xfrm rot="0">
            <a:off x="1508889" y="2212975"/>
            <a:ext cx="16447982" cy="7474013"/>
            <a:chOff x="0" y="0"/>
            <a:chExt cx="4331979" cy="1968464"/>
          </a:xfrm>
        </p:grpSpPr>
        <p:sp>
          <p:nvSpPr>
            <p:cNvPr name="Freeform 9" id="9"/>
            <p:cNvSpPr/>
            <p:nvPr/>
          </p:nvSpPr>
          <p:spPr>
            <a:xfrm flipH="false" flipV="false" rot="0">
              <a:off x="0" y="0"/>
              <a:ext cx="4331979" cy="1968465"/>
            </a:xfrm>
            <a:custGeom>
              <a:avLst/>
              <a:gdLst/>
              <a:ahLst/>
              <a:cxnLst/>
              <a:rect r="r" b="b" t="t" l="l"/>
              <a:pathLst>
                <a:path h="1968465" w="4331979">
                  <a:moveTo>
                    <a:pt x="9414" y="0"/>
                  </a:moveTo>
                  <a:lnTo>
                    <a:pt x="4322565" y="0"/>
                  </a:lnTo>
                  <a:cubicBezTo>
                    <a:pt x="4325062" y="0"/>
                    <a:pt x="4327456" y="992"/>
                    <a:pt x="4329221" y="2757"/>
                  </a:cubicBezTo>
                  <a:cubicBezTo>
                    <a:pt x="4330987" y="4523"/>
                    <a:pt x="4331979" y="6917"/>
                    <a:pt x="4331979" y="9414"/>
                  </a:cubicBezTo>
                  <a:lnTo>
                    <a:pt x="4331979" y="1959051"/>
                  </a:lnTo>
                  <a:cubicBezTo>
                    <a:pt x="4331979" y="1961548"/>
                    <a:pt x="4330987" y="1963942"/>
                    <a:pt x="4329221" y="1965707"/>
                  </a:cubicBezTo>
                  <a:cubicBezTo>
                    <a:pt x="4327456" y="1967473"/>
                    <a:pt x="4325062" y="1968465"/>
                    <a:pt x="4322565" y="1968465"/>
                  </a:cubicBezTo>
                  <a:lnTo>
                    <a:pt x="9414" y="1968465"/>
                  </a:lnTo>
                  <a:cubicBezTo>
                    <a:pt x="6917" y="1968465"/>
                    <a:pt x="4523" y="1967473"/>
                    <a:pt x="2757" y="1965707"/>
                  </a:cubicBezTo>
                  <a:cubicBezTo>
                    <a:pt x="992" y="1963942"/>
                    <a:pt x="0" y="1961548"/>
                    <a:pt x="0" y="1959051"/>
                  </a:cubicBezTo>
                  <a:lnTo>
                    <a:pt x="0" y="9414"/>
                  </a:lnTo>
                  <a:cubicBezTo>
                    <a:pt x="0" y="6917"/>
                    <a:pt x="992" y="4523"/>
                    <a:pt x="2757" y="2757"/>
                  </a:cubicBezTo>
                  <a:cubicBezTo>
                    <a:pt x="4523" y="992"/>
                    <a:pt x="6917" y="0"/>
                    <a:pt x="9414" y="0"/>
                  </a:cubicBezTo>
                  <a:close/>
                </a:path>
              </a:pathLst>
            </a:custGeom>
            <a:ln w="19050" cap="sq">
              <a:solidFill>
                <a:srgbClr val="F4F6FC"/>
              </a:solidFill>
              <a:prstDash val="solid"/>
              <a:miter/>
            </a:ln>
          </p:spPr>
        </p:sp>
        <p:sp>
          <p:nvSpPr>
            <p:cNvPr name="TextBox 10" id="10"/>
            <p:cNvSpPr txBox="true"/>
            <p:nvPr/>
          </p:nvSpPr>
          <p:spPr>
            <a:xfrm>
              <a:off x="0" y="-161925"/>
              <a:ext cx="4331979" cy="2130389"/>
            </a:xfrm>
            <a:prstGeom prst="rect">
              <a:avLst/>
            </a:prstGeom>
          </p:spPr>
          <p:txBody>
            <a:bodyPr anchor="ctr" rtlCol="false" tIns="50800" lIns="50800" bIns="50800" rIns="50800"/>
            <a:lstStyle/>
            <a:p>
              <a:pPr algn="r" rtl="true">
                <a:lnSpc>
                  <a:spcPts val="5880"/>
                </a:lnSpc>
              </a:pPr>
              <a:r>
                <a:rPr lang="he-IL" b="true" sz="3500">
                  <a:solidFill>
                    <a:srgbClr val="F4F6FC"/>
                  </a:solidFill>
                  <a:latin typeface="Red Hat Display Bold"/>
                  <a:ea typeface="Red Hat Display Bold"/>
                  <a:cs typeface="Red Hat Display Bold"/>
                  <a:sym typeface="Red Hat Display Bold"/>
                  <a:rtl val="true"/>
                </a:rPr>
                <a:t>החוויה ב"טריגר בחצות" מבוססת על תכנון הנדסי מדויק המעניק לפורמט אופי של "בנייה מיוחדת". לב התוכנית הוא המסוע המכני, המתוכנן להוביל את האורח במסע ויזואלי המשתנה בזמן אמת; מערכת התאורה של הסט אינה סטטית, אלא מעוצבת כטכנולוגיה מגיבה המתאימה את צבעי החדרים למצבו הרגשי והפסיכולוגי של המרואיין. הדינמיקה האנושית בפורמט נשענת על ניהול שיחה אינטימי, בו המנחה, אודי כגן, משלב התערבויות יזומות המעניקות לאורח תמיכה רגשית, ובכך הופך את הניסוי הטכנולוגי למרחב מוגן, חיובי ומשחקי. השפה הקולנועית של התוכנית מוקפדת ונשענת על עריכה המשלבת חומרי גלם מתוך המוניטורים וההקלטות, מה שמחזק את תחושת החשיפה והופך את הצפייה בסט לניסוי פסיכולוגי ייחודי, מסקרן ובלתי נשכח.</a:t>
              </a:r>
            </a:p>
            <a:p>
              <a:pPr algn="r" rtl="true">
                <a:lnSpc>
                  <a:spcPts val="5880"/>
                </a:lnSpc>
              </a:pPr>
            </a:p>
          </p:txBody>
        </p:sp>
      </p:gr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111844"/>
        </a:solidFill>
      </p:bgPr>
    </p:bg>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7332357" y="2291320"/>
            <a:ext cx="11117128" cy="6253385"/>
            <a:chOff x="0" y="0"/>
            <a:chExt cx="5852160" cy="3291840"/>
          </a:xfrm>
        </p:grpSpPr>
        <p:sp>
          <p:nvSpPr>
            <p:cNvPr name="Freeform 3" id="3"/>
            <p:cNvSpPr/>
            <p:nvPr/>
          </p:nvSpPr>
          <p:spPr>
            <a:xfrm flipH="false" flipV="false" rot="0">
              <a:off x="0" y="17399"/>
              <a:ext cx="1966214" cy="3243707"/>
            </a:xfrm>
            <a:custGeom>
              <a:avLst/>
              <a:gdLst/>
              <a:ahLst/>
              <a:cxnLst/>
              <a:rect r="r" b="b" t="t" l="l"/>
              <a:pathLst>
                <a:path h="3243707" w="1966214">
                  <a:moveTo>
                    <a:pt x="0" y="0"/>
                  </a:moveTo>
                  <a:lnTo>
                    <a:pt x="1966214" y="0"/>
                  </a:lnTo>
                  <a:lnTo>
                    <a:pt x="1966214" y="3243707"/>
                  </a:lnTo>
                  <a:lnTo>
                    <a:pt x="0" y="3243707"/>
                  </a:lnTo>
                  <a:lnTo>
                    <a:pt x="0" y="0"/>
                  </a:lnTo>
                  <a:close/>
                </a:path>
              </a:pathLst>
            </a:custGeom>
            <a:blipFill>
              <a:blip r:embed="rId2"/>
              <a:stretch>
                <a:fillRect l="-101350" t="0" r="-101350" b="0"/>
              </a:stretch>
            </a:blipFill>
          </p:spPr>
        </p:sp>
        <p:sp>
          <p:nvSpPr>
            <p:cNvPr name="Freeform 4" id="4"/>
            <p:cNvSpPr/>
            <p:nvPr/>
          </p:nvSpPr>
          <p:spPr>
            <a:xfrm flipH="false" flipV="false" rot="0">
              <a:off x="1974723" y="17399"/>
              <a:ext cx="1981581" cy="3243707"/>
            </a:xfrm>
            <a:custGeom>
              <a:avLst/>
              <a:gdLst/>
              <a:ahLst/>
              <a:cxnLst/>
              <a:rect r="r" b="b" t="t" l="l"/>
              <a:pathLst>
                <a:path h="3243707" w="1981581">
                  <a:moveTo>
                    <a:pt x="1981581" y="3243707"/>
                  </a:moveTo>
                  <a:lnTo>
                    <a:pt x="0" y="3243707"/>
                  </a:lnTo>
                  <a:lnTo>
                    <a:pt x="0" y="0"/>
                  </a:lnTo>
                  <a:lnTo>
                    <a:pt x="1981581" y="0"/>
                  </a:lnTo>
                  <a:lnTo>
                    <a:pt x="1981581" y="3243707"/>
                  </a:lnTo>
                  <a:close/>
                </a:path>
              </a:pathLst>
            </a:custGeom>
            <a:blipFill>
              <a:blip r:embed="rId3"/>
              <a:stretch>
                <a:fillRect l="-100051" t="0" r="-100051" b="0"/>
              </a:stretch>
            </a:blipFill>
          </p:spPr>
        </p:sp>
        <p:sp>
          <p:nvSpPr>
            <p:cNvPr name="Freeform 5" id="5"/>
            <p:cNvSpPr/>
            <p:nvPr/>
          </p:nvSpPr>
          <p:spPr>
            <a:xfrm flipH="false" flipV="false" rot="0">
              <a:off x="3966337" y="17399"/>
              <a:ext cx="1885823" cy="3259074"/>
            </a:xfrm>
            <a:custGeom>
              <a:avLst/>
              <a:gdLst/>
              <a:ahLst/>
              <a:cxnLst/>
              <a:rect r="r" b="b" t="t" l="l"/>
              <a:pathLst>
                <a:path h="3259074" w="1885823">
                  <a:moveTo>
                    <a:pt x="1885823" y="3259074"/>
                  </a:moveTo>
                  <a:lnTo>
                    <a:pt x="0" y="3259074"/>
                  </a:lnTo>
                  <a:lnTo>
                    <a:pt x="0" y="0"/>
                  </a:lnTo>
                  <a:lnTo>
                    <a:pt x="1885823" y="0"/>
                  </a:lnTo>
                  <a:lnTo>
                    <a:pt x="1885823" y="3259074"/>
                  </a:lnTo>
                  <a:close/>
                </a:path>
              </a:pathLst>
            </a:custGeom>
            <a:blipFill>
              <a:blip r:embed="rId4"/>
              <a:stretch>
                <a:fillRect l="-10015" t="0" r="-10015" b="0"/>
              </a:stretch>
            </a:blipFill>
          </p:spPr>
        </p:sp>
        <p:sp>
          <p:nvSpPr>
            <p:cNvPr name="Freeform 6" id="6"/>
            <p:cNvSpPr/>
            <p:nvPr/>
          </p:nvSpPr>
          <p:spPr>
            <a:xfrm flipH="false" flipV="false" rot="0">
              <a:off x="0" y="0"/>
              <a:ext cx="5852160" cy="3291840"/>
            </a:xfrm>
            <a:custGeom>
              <a:avLst/>
              <a:gdLst/>
              <a:ahLst/>
              <a:cxnLst/>
              <a:rect r="r" b="b" t="t" l="l"/>
              <a:pathLst>
                <a:path h="3291840" w="5852160">
                  <a:moveTo>
                    <a:pt x="5852160" y="3291840"/>
                  </a:moveTo>
                  <a:lnTo>
                    <a:pt x="0" y="3291840"/>
                  </a:lnTo>
                  <a:lnTo>
                    <a:pt x="0" y="0"/>
                  </a:lnTo>
                  <a:lnTo>
                    <a:pt x="5852160" y="0"/>
                  </a:lnTo>
                  <a:lnTo>
                    <a:pt x="5852160" y="3291840"/>
                  </a:lnTo>
                  <a:close/>
                </a:path>
              </a:pathLst>
            </a:custGeom>
            <a:blipFill>
              <a:blip r:embed="rId5"/>
              <a:stretch>
                <a:fillRect l="0" t="0" r="0" b="0"/>
              </a:stretch>
            </a:blipFill>
          </p:spPr>
        </p:sp>
      </p:grpSp>
      <p:grpSp>
        <p:nvGrpSpPr>
          <p:cNvPr name="Group 7" id="7"/>
          <p:cNvGrpSpPr>
            <a:grpSpLocks noChangeAspect="true"/>
          </p:cNvGrpSpPr>
          <p:nvPr/>
        </p:nvGrpSpPr>
        <p:grpSpPr>
          <a:xfrm rot="0">
            <a:off x="-3755767" y="2291320"/>
            <a:ext cx="11059119" cy="6220755"/>
            <a:chOff x="0" y="0"/>
            <a:chExt cx="5852160" cy="3291840"/>
          </a:xfrm>
        </p:grpSpPr>
        <p:sp>
          <p:nvSpPr>
            <p:cNvPr name="Freeform 8" id="8"/>
            <p:cNvSpPr/>
            <p:nvPr/>
          </p:nvSpPr>
          <p:spPr>
            <a:xfrm flipH="false" flipV="false" rot="0">
              <a:off x="0" y="17399"/>
              <a:ext cx="1966214" cy="3243707"/>
            </a:xfrm>
            <a:custGeom>
              <a:avLst/>
              <a:gdLst/>
              <a:ahLst/>
              <a:cxnLst/>
              <a:rect r="r" b="b" t="t" l="l"/>
              <a:pathLst>
                <a:path h="3243707" w="1966214">
                  <a:moveTo>
                    <a:pt x="0" y="0"/>
                  </a:moveTo>
                  <a:lnTo>
                    <a:pt x="1966214" y="0"/>
                  </a:lnTo>
                  <a:lnTo>
                    <a:pt x="1966214" y="3243707"/>
                  </a:lnTo>
                  <a:lnTo>
                    <a:pt x="0" y="3243707"/>
                  </a:lnTo>
                  <a:lnTo>
                    <a:pt x="0" y="0"/>
                  </a:lnTo>
                  <a:close/>
                </a:path>
              </a:pathLst>
            </a:custGeom>
            <a:blipFill>
              <a:blip r:embed="rId6"/>
              <a:stretch>
                <a:fillRect l="-65988" t="-536" r="-263624" b="-947"/>
              </a:stretch>
            </a:blipFill>
          </p:spPr>
        </p:sp>
        <p:sp>
          <p:nvSpPr>
            <p:cNvPr name="Freeform 9" id="9"/>
            <p:cNvSpPr/>
            <p:nvPr/>
          </p:nvSpPr>
          <p:spPr>
            <a:xfrm flipH="false" flipV="false" rot="0">
              <a:off x="1974723" y="17399"/>
              <a:ext cx="1981581" cy="3243707"/>
            </a:xfrm>
            <a:custGeom>
              <a:avLst/>
              <a:gdLst/>
              <a:ahLst/>
              <a:cxnLst/>
              <a:rect r="r" b="b" t="t" l="l"/>
              <a:pathLst>
                <a:path h="3243707" w="1981581">
                  <a:moveTo>
                    <a:pt x="1981581" y="3243707"/>
                  </a:moveTo>
                  <a:lnTo>
                    <a:pt x="0" y="3243707"/>
                  </a:lnTo>
                  <a:lnTo>
                    <a:pt x="0" y="0"/>
                  </a:lnTo>
                  <a:lnTo>
                    <a:pt x="1981581" y="0"/>
                  </a:lnTo>
                  <a:lnTo>
                    <a:pt x="1981581" y="3243707"/>
                  </a:lnTo>
                  <a:close/>
                </a:path>
              </a:pathLst>
            </a:custGeom>
            <a:blipFill>
              <a:blip r:embed="rId7"/>
              <a:stretch>
                <a:fillRect l="-100176" t="0" r="-100176" b="0"/>
              </a:stretch>
            </a:blipFill>
          </p:spPr>
        </p:sp>
        <p:sp>
          <p:nvSpPr>
            <p:cNvPr name="Freeform 10" id="10"/>
            <p:cNvSpPr/>
            <p:nvPr/>
          </p:nvSpPr>
          <p:spPr>
            <a:xfrm flipH="false" flipV="false" rot="0">
              <a:off x="3966337" y="17399"/>
              <a:ext cx="1885823" cy="3259074"/>
            </a:xfrm>
            <a:custGeom>
              <a:avLst/>
              <a:gdLst/>
              <a:ahLst/>
              <a:cxnLst/>
              <a:rect r="r" b="b" t="t" l="l"/>
              <a:pathLst>
                <a:path h="3259074" w="1885823">
                  <a:moveTo>
                    <a:pt x="1885823" y="3259074"/>
                  </a:moveTo>
                  <a:lnTo>
                    <a:pt x="0" y="3259074"/>
                  </a:lnTo>
                  <a:lnTo>
                    <a:pt x="0" y="0"/>
                  </a:lnTo>
                  <a:lnTo>
                    <a:pt x="1885823" y="0"/>
                  </a:lnTo>
                  <a:lnTo>
                    <a:pt x="1885823" y="3259074"/>
                  </a:lnTo>
                  <a:close/>
                </a:path>
              </a:pathLst>
            </a:custGeom>
            <a:blipFill>
              <a:blip r:embed="rId8"/>
              <a:stretch>
                <a:fillRect l="-108550" t="0" r="-108550" b="0"/>
              </a:stretch>
            </a:blipFill>
          </p:spPr>
        </p:sp>
        <p:sp>
          <p:nvSpPr>
            <p:cNvPr name="Freeform 11" id="11"/>
            <p:cNvSpPr/>
            <p:nvPr/>
          </p:nvSpPr>
          <p:spPr>
            <a:xfrm flipH="false" flipV="false" rot="0">
              <a:off x="0" y="0"/>
              <a:ext cx="5852160" cy="3291840"/>
            </a:xfrm>
            <a:custGeom>
              <a:avLst/>
              <a:gdLst/>
              <a:ahLst/>
              <a:cxnLst/>
              <a:rect r="r" b="b" t="t" l="l"/>
              <a:pathLst>
                <a:path h="3291840" w="5852160">
                  <a:moveTo>
                    <a:pt x="5852160" y="3291840"/>
                  </a:moveTo>
                  <a:lnTo>
                    <a:pt x="0" y="3291840"/>
                  </a:lnTo>
                  <a:lnTo>
                    <a:pt x="0" y="0"/>
                  </a:lnTo>
                  <a:lnTo>
                    <a:pt x="5852160" y="0"/>
                  </a:lnTo>
                  <a:lnTo>
                    <a:pt x="5852160" y="3291840"/>
                  </a:lnTo>
                  <a:close/>
                </a:path>
              </a:pathLst>
            </a:custGeom>
            <a:blipFill>
              <a:blip r:embed="rId5"/>
              <a:stretch>
                <a:fillRect l="0" t="0" r="0" b="0"/>
              </a:stretch>
            </a:blipFill>
          </p:spPr>
        </p:sp>
      </p:grpSp>
      <p:sp>
        <p:nvSpPr>
          <p:cNvPr name="TextBox 12" id="12"/>
          <p:cNvSpPr txBox="true"/>
          <p:nvPr/>
        </p:nvSpPr>
        <p:spPr>
          <a:xfrm rot="0">
            <a:off x="12890921" y="-123825"/>
            <a:ext cx="5065950" cy="2066925"/>
          </a:xfrm>
          <a:prstGeom prst="rect">
            <a:avLst/>
          </a:prstGeom>
        </p:spPr>
        <p:txBody>
          <a:bodyPr anchor="t" rtlCol="false" tIns="0" lIns="0" bIns="0" rIns="0">
            <a:spAutoFit/>
          </a:bodyPr>
          <a:lstStyle/>
          <a:p>
            <a:pPr algn="ctr" rtl="true">
              <a:lnSpc>
                <a:spcPts val="16800"/>
              </a:lnSpc>
            </a:pPr>
            <a:r>
              <a:rPr lang="he-IL" sz="12000">
                <a:solidFill>
                  <a:srgbClr val="CCCCE8"/>
                </a:solidFill>
                <a:latin typeface="Secular One"/>
                <a:ea typeface="Secular One"/>
                <a:cs typeface="Secular One"/>
                <a:sym typeface="Secular One"/>
                <a:rtl val="true"/>
              </a:rPr>
              <a:t>החדרים</a:t>
            </a:r>
          </a:p>
        </p:txBody>
      </p:sp>
      <p:sp>
        <p:nvSpPr>
          <p:cNvPr name="TextBox 13" id="13"/>
          <p:cNvSpPr txBox="true"/>
          <p:nvPr/>
        </p:nvSpPr>
        <p:spPr>
          <a:xfrm rot="0">
            <a:off x="-492296" y="9593837"/>
            <a:ext cx="12170229" cy="514350"/>
          </a:xfrm>
          <a:prstGeom prst="rect">
            <a:avLst/>
          </a:prstGeom>
        </p:spPr>
        <p:txBody>
          <a:bodyPr anchor="t" rtlCol="false" tIns="0" lIns="0" bIns="0" rIns="0">
            <a:spAutoFit/>
          </a:bodyPr>
          <a:lstStyle/>
          <a:p>
            <a:pPr algn="ctr" rtl="true">
              <a:lnSpc>
                <a:spcPts val="4200"/>
              </a:lnSpc>
            </a:pPr>
            <a:r>
              <a:rPr lang="he-IL" sz="3000">
                <a:solidFill>
                  <a:srgbClr val="F4F6FC"/>
                </a:solidFill>
                <a:latin typeface="Red Hat Display"/>
                <a:ea typeface="Red Hat Display"/>
                <a:cs typeface="Red Hat Display"/>
                <a:sym typeface="Red Hat Display"/>
                <a:rtl val="true"/>
              </a:rPr>
              <a:t>© כל </a:t>
            </a:r>
            <a:r>
              <a:rPr lang="he-IL" sz="3000">
                <a:solidFill>
                  <a:srgbClr val="F4F6FC"/>
                </a:solidFill>
                <a:latin typeface="Red Hat Display"/>
                <a:ea typeface="Red Hat Display"/>
                <a:cs typeface="Red Hat Display"/>
                <a:sym typeface="Red Hat Display"/>
                <a:rtl val="true"/>
              </a:rPr>
              <a:t>הזכויות שמורות לבן, עומר ד, עומר ש, נועם, שקד ועדי בלס [</a:t>
            </a:r>
            <a:r>
              <a:rPr lang="en-US" sz="3000">
                <a:solidFill>
                  <a:srgbClr val="F4F6FC"/>
                </a:solidFill>
                <a:latin typeface="Red Hat Display"/>
                <a:ea typeface="Red Hat Display"/>
                <a:cs typeface="Red Hat Display"/>
                <a:sym typeface="Red Hat Display"/>
              </a:rPr>
              <a:t>2026</a:t>
            </a:r>
            <a:r>
              <a:rPr lang="ar-EG" sz="3000">
                <a:solidFill>
                  <a:srgbClr val="F4F6FC"/>
                </a:solidFill>
                <a:latin typeface="Red Hat Display"/>
                <a:ea typeface="Red Hat Display"/>
                <a:cs typeface="Red Hat Display"/>
                <a:sym typeface="Red Hat Display"/>
                <a:rtl val="true"/>
              </a:rPr>
              <a:t>]</a:t>
            </a:r>
          </a:p>
        </p:txBody>
      </p:sp>
      <p:sp>
        <p:nvSpPr>
          <p:cNvPr name="TextBox 14" id="14"/>
          <p:cNvSpPr txBox="true"/>
          <p:nvPr/>
        </p:nvSpPr>
        <p:spPr>
          <a:xfrm rot="0">
            <a:off x="14866932" y="8437803"/>
            <a:ext cx="3421068" cy="887095"/>
          </a:xfrm>
          <a:prstGeom prst="rect">
            <a:avLst/>
          </a:prstGeom>
        </p:spPr>
        <p:txBody>
          <a:bodyPr anchor="t" rtlCol="false" tIns="0" lIns="0" bIns="0" rIns="0">
            <a:spAutoFit/>
          </a:bodyPr>
          <a:lstStyle/>
          <a:p>
            <a:pPr algn="ctr" rtl="true">
              <a:lnSpc>
                <a:spcPts val="7279"/>
              </a:lnSpc>
            </a:pPr>
            <a:r>
              <a:rPr lang="he-IL" sz="5199">
                <a:solidFill>
                  <a:srgbClr val="D51C39"/>
                </a:solidFill>
                <a:latin typeface="Alef Bold"/>
                <a:ea typeface="Alef Bold"/>
                <a:cs typeface="Alef Bold"/>
                <a:sym typeface="Alef Bold"/>
                <a:rtl val="true"/>
              </a:rPr>
              <a:t>חדר כעס</a:t>
            </a:r>
          </a:p>
        </p:txBody>
      </p:sp>
      <p:sp>
        <p:nvSpPr>
          <p:cNvPr name="TextBox 15" id="15"/>
          <p:cNvSpPr txBox="true"/>
          <p:nvPr/>
        </p:nvSpPr>
        <p:spPr>
          <a:xfrm rot="0">
            <a:off x="11180387" y="8437803"/>
            <a:ext cx="3421068" cy="887095"/>
          </a:xfrm>
          <a:prstGeom prst="rect">
            <a:avLst/>
          </a:prstGeom>
        </p:spPr>
        <p:txBody>
          <a:bodyPr anchor="t" rtlCol="false" tIns="0" lIns="0" bIns="0" rIns="0">
            <a:spAutoFit/>
          </a:bodyPr>
          <a:lstStyle/>
          <a:p>
            <a:pPr algn="ctr" rtl="true">
              <a:lnSpc>
                <a:spcPts val="7279"/>
              </a:lnSpc>
            </a:pPr>
            <a:r>
              <a:rPr lang="he-IL" sz="5199">
                <a:gradFill>
                  <a:gsLst>
                    <a:gs pos="0">
                      <a:srgbClr val="8C52FF">
                        <a:alpha val="100000"/>
                      </a:srgbClr>
                    </a:gs>
                    <a:gs pos="100000">
                      <a:srgbClr val="00BF63">
                        <a:alpha val="100000"/>
                      </a:srgbClr>
                    </a:gs>
                  </a:gsLst>
                  <a:lin ang="0"/>
                </a:gradFill>
                <a:latin typeface="Alef Bold"/>
                <a:ea typeface="Alef Bold"/>
                <a:cs typeface="Alef Bold"/>
                <a:sym typeface="Alef Bold"/>
                <a:rtl val="true"/>
              </a:rPr>
              <a:t>חדר קנאה</a:t>
            </a:r>
          </a:p>
        </p:txBody>
      </p:sp>
      <p:sp>
        <p:nvSpPr>
          <p:cNvPr name="TextBox 16" id="16"/>
          <p:cNvSpPr txBox="true"/>
          <p:nvPr/>
        </p:nvSpPr>
        <p:spPr>
          <a:xfrm rot="0">
            <a:off x="7590030" y="8371205"/>
            <a:ext cx="3421068" cy="887095"/>
          </a:xfrm>
          <a:prstGeom prst="rect">
            <a:avLst/>
          </a:prstGeom>
        </p:spPr>
        <p:txBody>
          <a:bodyPr anchor="t" rtlCol="false" tIns="0" lIns="0" bIns="0" rIns="0">
            <a:spAutoFit/>
          </a:bodyPr>
          <a:lstStyle/>
          <a:p>
            <a:pPr algn="ctr" rtl="true">
              <a:lnSpc>
                <a:spcPts val="7279"/>
              </a:lnSpc>
            </a:pPr>
            <a:r>
              <a:rPr lang="he-IL" sz="5199">
                <a:solidFill>
                  <a:srgbClr val="FFDE59"/>
                </a:solidFill>
                <a:latin typeface="Alef Bold"/>
                <a:ea typeface="Alef Bold"/>
                <a:cs typeface="Alef Bold"/>
                <a:sym typeface="Alef Bold"/>
                <a:rtl val="true"/>
              </a:rPr>
              <a:t>חדר שמחה</a:t>
            </a:r>
          </a:p>
        </p:txBody>
      </p:sp>
      <p:sp>
        <p:nvSpPr>
          <p:cNvPr name="TextBox 17" id="17"/>
          <p:cNvSpPr txBox="true"/>
          <p:nvPr/>
        </p:nvSpPr>
        <p:spPr>
          <a:xfrm rot="0">
            <a:off x="3882284" y="8371205"/>
            <a:ext cx="3421068" cy="887095"/>
          </a:xfrm>
          <a:prstGeom prst="rect">
            <a:avLst/>
          </a:prstGeom>
        </p:spPr>
        <p:txBody>
          <a:bodyPr anchor="t" rtlCol="false" tIns="0" lIns="0" bIns="0" rIns="0">
            <a:spAutoFit/>
          </a:bodyPr>
          <a:lstStyle/>
          <a:p>
            <a:pPr algn="ctr" rtl="true">
              <a:lnSpc>
                <a:spcPts val="7279"/>
              </a:lnSpc>
            </a:pPr>
            <a:r>
              <a:rPr lang="he-IL" sz="5199">
                <a:gradFill>
                  <a:gsLst>
                    <a:gs pos="0">
                      <a:srgbClr val="B2F1FF">
                        <a:alpha val="100000"/>
                      </a:srgbClr>
                    </a:gs>
                    <a:gs pos="50000">
                      <a:srgbClr val="5555B7">
                        <a:alpha val="100000"/>
                      </a:srgbClr>
                    </a:gs>
                    <a:gs pos="100000">
                      <a:srgbClr val="03102F">
                        <a:alpha val="100000"/>
                      </a:srgbClr>
                    </a:gs>
                  </a:gsLst>
                  <a:lin ang="5400000"/>
                </a:gradFill>
                <a:latin typeface="Alef Bold"/>
                <a:ea typeface="Alef Bold"/>
                <a:cs typeface="Alef Bold"/>
                <a:sym typeface="Alef Bold"/>
                <a:rtl val="true"/>
              </a:rPr>
              <a:t>חדר עצב</a:t>
            </a:r>
          </a:p>
        </p:txBody>
      </p:sp>
      <p:sp>
        <p:nvSpPr>
          <p:cNvPr name="TextBox 18" id="18"/>
          <p:cNvSpPr txBox="true"/>
          <p:nvPr/>
        </p:nvSpPr>
        <p:spPr>
          <a:xfrm rot="0">
            <a:off x="194516" y="8371205"/>
            <a:ext cx="3421068" cy="887095"/>
          </a:xfrm>
          <a:prstGeom prst="rect">
            <a:avLst/>
          </a:prstGeom>
        </p:spPr>
        <p:txBody>
          <a:bodyPr anchor="t" rtlCol="false" tIns="0" lIns="0" bIns="0" rIns="0">
            <a:spAutoFit/>
          </a:bodyPr>
          <a:lstStyle/>
          <a:p>
            <a:pPr algn="ctr" rtl="true">
              <a:lnSpc>
                <a:spcPts val="7279"/>
              </a:lnSpc>
            </a:pPr>
            <a:r>
              <a:rPr lang="he-IL" sz="5199">
                <a:gradFill>
                  <a:gsLst>
                    <a:gs pos="0">
                      <a:srgbClr val="888888">
                        <a:alpha val="100000"/>
                      </a:srgbClr>
                    </a:gs>
                    <a:gs pos="100000">
                      <a:srgbClr val="FFFFFF">
                        <a:alpha val="100000"/>
                      </a:srgbClr>
                    </a:gs>
                  </a:gsLst>
                  <a:lin ang="16200000"/>
                </a:gradFill>
                <a:latin typeface="Alef Bold"/>
                <a:ea typeface="Alef Bold"/>
                <a:cs typeface="Alef Bold"/>
                <a:sym typeface="Alef Bold"/>
                <a:rtl val="true"/>
              </a:rPr>
              <a:t>חדר פחד</a:t>
            </a:r>
          </a:p>
        </p:txBody>
      </p:sp>
      <p:sp>
        <p:nvSpPr>
          <p:cNvPr name="TextBox 19" id="19"/>
          <p:cNvSpPr txBox="true"/>
          <p:nvPr/>
        </p:nvSpPr>
        <p:spPr>
          <a:xfrm rot="0">
            <a:off x="471844" y="1443595"/>
            <a:ext cx="11206088" cy="523875"/>
          </a:xfrm>
          <a:prstGeom prst="rect">
            <a:avLst/>
          </a:prstGeom>
        </p:spPr>
        <p:txBody>
          <a:bodyPr anchor="t" rtlCol="false" tIns="0" lIns="0" bIns="0" rIns="0">
            <a:spAutoFit/>
          </a:bodyPr>
          <a:lstStyle/>
          <a:p>
            <a:pPr algn="ctr" rtl="true">
              <a:lnSpc>
                <a:spcPts val="4200"/>
              </a:lnSpc>
            </a:pPr>
            <a:r>
              <a:rPr lang="he-IL" sz="3000">
                <a:solidFill>
                  <a:srgbClr val="FFFFFF"/>
                </a:solidFill>
                <a:latin typeface="Suez One"/>
                <a:ea typeface="Suez One"/>
                <a:cs typeface="Suez One"/>
                <a:sym typeface="Suez One"/>
                <a:rtl val="true"/>
              </a:rPr>
              <a:t>לאורך כל הביקור בחדרים הוא ילווה בקול פנימי שלו שינחה  אותו מה לעשות</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07732" y="5568731"/>
            <a:ext cx="5342369" cy="3525964"/>
          </a:xfrm>
          <a:custGeom>
            <a:avLst/>
            <a:gdLst/>
            <a:ahLst/>
            <a:cxnLst/>
            <a:rect r="r" b="b" t="t" l="l"/>
            <a:pathLst>
              <a:path h="3525964" w="5342369">
                <a:moveTo>
                  <a:pt x="0" y="0"/>
                </a:moveTo>
                <a:lnTo>
                  <a:pt x="5342369" y="0"/>
                </a:lnTo>
                <a:lnTo>
                  <a:pt x="5342369" y="3525964"/>
                </a:lnTo>
                <a:lnTo>
                  <a:pt x="0" y="352596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814165" y="9094695"/>
            <a:ext cx="20278768" cy="1470211"/>
          </a:xfrm>
          <a:custGeom>
            <a:avLst/>
            <a:gdLst/>
            <a:ahLst/>
            <a:cxnLst/>
            <a:rect r="r" b="b" t="t" l="l"/>
            <a:pathLst>
              <a:path h="1470211" w="20278768">
                <a:moveTo>
                  <a:pt x="0" y="0"/>
                </a:moveTo>
                <a:lnTo>
                  <a:pt x="20278767" y="0"/>
                </a:lnTo>
                <a:lnTo>
                  <a:pt x="20278767" y="1470210"/>
                </a:lnTo>
                <a:lnTo>
                  <a:pt x="0" y="147021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pic>
        <p:nvPicPr>
          <p:cNvPr name="Picture 4" id="4">
            <a:hlinkClick action="ppaction://media"/>
          </p:cNvPr>
          <p:cNvPicPr>
            <a:picLocks noChangeAspect="true"/>
          </p:cNvPicPr>
          <p:nvPr>
            <a:videoFile r:link="rId7"/>
            <p:extLst>
              <p:ext uri="{DAA4B4D4-6D71-4841-9C94-3DE7FCFB9230}">
                <p14:media xmlns:p14="http://schemas.microsoft.com/office/powerpoint/2010/main" r:embed="rId8"/>
              </p:ext>
            </p:extLst>
          </p:nvPr>
        </p:nvPicPr>
        <p:blipFill>
          <a:blip r:embed="rId6"/>
          <a:srcRect l="856" t="428" r="0" b="10342"/>
          <a:stretch>
            <a:fillRect/>
          </a:stretch>
        </p:blipFill>
        <p:spPr>
          <a:xfrm flipH="false" flipV="false" rot="0">
            <a:off x="0" y="0"/>
            <a:ext cx="18288000" cy="9258300"/>
          </a:xfrm>
          <a:prstGeom prst="rect">
            <a:avLst/>
          </a:prstGeom>
        </p:spPr>
      </p:pic>
      <p:sp>
        <p:nvSpPr>
          <p:cNvPr name="TextBox 5" id="5"/>
          <p:cNvSpPr txBox="true"/>
          <p:nvPr/>
        </p:nvSpPr>
        <p:spPr>
          <a:xfrm rot="0">
            <a:off x="12162436" y="-123825"/>
            <a:ext cx="5794434" cy="2066925"/>
          </a:xfrm>
          <a:prstGeom prst="rect">
            <a:avLst/>
          </a:prstGeom>
        </p:spPr>
        <p:txBody>
          <a:bodyPr anchor="t" rtlCol="false" tIns="0" lIns="0" bIns="0" rIns="0">
            <a:spAutoFit/>
          </a:bodyPr>
          <a:lstStyle/>
          <a:p>
            <a:pPr algn="ctr" rtl="true">
              <a:lnSpc>
                <a:spcPts val="16800"/>
              </a:lnSpc>
            </a:pPr>
            <a:r>
              <a:rPr lang="he-IL" sz="12000">
                <a:solidFill>
                  <a:srgbClr val="D51C39"/>
                </a:solidFill>
                <a:latin typeface="Secular One"/>
                <a:ea typeface="Secular One"/>
                <a:cs typeface="Secular One"/>
                <a:sym typeface="Secular One"/>
                <a:rtl val="true"/>
              </a:rPr>
              <a:t>חדר כעס</a:t>
            </a:r>
          </a:p>
        </p:txBody>
      </p:sp>
      <p:sp>
        <p:nvSpPr>
          <p:cNvPr name="TextBox 6" id="6"/>
          <p:cNvSpPr txBox="true"/>
          <p:nvPr/>
        </p:nvSpPr>
        <p:spPr>
          <a:xfrm rot="0">
            <a:off x="-426070" y="9772650"/>
            <a:ext cx="12170229" cy="514350"/>
          </a:xfrm>
          <a:prstGeom prst="rect">
            <a:avLst/>
          </a:prstGeom>
        </p:spPr>
        <p:txBody>
          <a:bodyPr anchor="t" rtlCol="false" tIns="0" lIns="0" bIns="0" rIns="0">
            <a:spAutoFit/>
          </a:bodyPr>
          <a:lstStyle/>
          <a:p>
            <a:pPr algn="ctr" rtl="true">
              <a:lnSpc>
                <a:spcPts val="4200"/>
              </a:lnSpc>
            </a:pPr>
            <a:r>
              <a:rPr lang="he-IL" sz="3000">
                <a:solidFill>
                  <a:srgbClr val="000000"/>
                </a:solidFill>
                <a:latin typeface="Red Hat Display"/>
                <a:ea typeface="Red Hat Display"/>
                <a:cs typeface="Red Hat Display"/>
                <a:sym typeface="Red Hat Display"/>
                <a:rtl val="true"/>
              </a:rPr>
              <a:t>© כל הזכויות שמורות לבן, עומר ד, עומר ש, נועם, שקד ועדי בלס [</a:t>
            </a:r>
            <a:r>
              <a:rPr lang="en-US" sz="3000">
                <a:solidFill>
                  <a:srgbClr val="000000"/>
                </a:solidFill>
                <a:latin typeface="Red Hat Display"/>
                <a:ea typeface="Red Hat Display"/>
                <a:cs typeface="Red Hat Display"/>
                <a:sym typeface="Red Hat Display"/>
              </a:rPr>
              <a:t>2026</a:t>
            </a:r>
            <a:r>
              <a:rPr lang="ar-EG" sz="3000">
                <a:solidFill>
                  <a:srgbClr val="000000"/>
                </a:solidFill>
                <a:latin typeface="Red Hat Display"/>
                <a:ea typeface="Red Hat Display"/>
                <a:cs typeface="Red Hat Display"/>
                <a:sym typeface="Red Hat Display"/>
                <a:rtl val="true"/>
              </a:rPr>
              <a:t>]</a:t>
            </a:r>
          </a:p>
        </p:txBody>
      </p:sp>
      <p:sp>
        <p:nvSpPr>
          <p:cNvPr name="TextBox 7" id="7"/>
          <p:cNvSpPr txBox="true"/>
          <p:nvPr/>
        </p:nvSpPr>
        <p:spPr>
          <a:xfrm rot="0">
            <a:off x="1749280" y="1971675"/>
            <a:ext cx="16207591" cy="3171825"/>
          </a:xfrm>
          <a:prstGeom prst="rect">
            <a:avLst/>
          </a:prstGeom>
        </p:spPr>
        <p:txBody>
          <a:bodyPr anchor="t" rtlCol="false" tIns="0" lIns="0" bIns="0" rIns="0">
            <a:spAutoFit/>
          </a:bodyPr>
          <a:lstStyle/>
          <a:p>
            <a:pPr algn="r" rtl="true">
              <a:lnSpc>
                <a:spcPts val="6299"/>
              </a:lnSpc>
            </a:pPr>
            <a:r>
              <a:rPr lang="he-IL" sz="4500">
                <a:solidFill>
                  <a:srgbClr val="FFFFFF"/>
                </a:solidFill>
                <a:latin typeface="Secular One"/>
                <a:ea typeface="Secular One"/>
                <a:cs typeface="Secular One"/>
                <a:sym typeface="Secular One"/>
                <a:rtl val="true"/>
              </a:rPr>
              <a:t>חדר הכעס- זהו חדר ובו המראויין מתעמת מול הכעס הכי גדול שלו בחדר זעם ששובר כל דמיון. הוא שובר את הדברים הרלוונטים לכעס שלו כמו: לב,איזשהו משחק ספורט שמעצבן אותו ועוד... הצילום יהיה ייחודי והוא יהיה עם מצלמת גו פרו על החזה במהלך השבירות.</a:t>
            </a:r>
          </a:p>
        </p:txBody>
      </p:sp>
      <p:sp>
        <p:nvSpPr>
          <p:cNvPr name="Freeform 8" id="8"/>
          <p:cNvSpPr/>
          <p:nvPr/>
        </p:nvSpPr>
        <p:spPr>
          <a:xfrm flipH="false" flipV="false" rot="0">
            <a:off x="154527" y="5732336"/>
            <a:ext cx="5342369" cy="3525964"/>
          </a:xfrm>
          <a:custGeom>
            <a:avLst/>
            <a:gdLst/>
            <a:ahLst/>
            <a:cxnLst/>
            <a:rect r="r" b="b" t="t" l="l"/>
            <a:pathLst>
              <a:path h="3525964" w="5342369">
                <a:moveTo>
                  <a:pt x="0" y="0"/>
                </a:moveTo>
                <a:lnTo>
                  <a:pt x="5342369" y="0"/>
                </a:lnTo>
                <a:lnTo>
                  <a:pt x="5342369" y="3525964"/>
                </a:lnTo>
                <a:lnTo>
                  <a:pt x="0" y="352596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Tree>
  </p:cSld>
  <p:clrMapOvr>
    <a:masterClrMapping/>
  </p:clrMapOvr>
  <p:timing>
    <p:tnLst>
      <p:par>
        <p:cTn dur="indefinite" restart="never" nodeType="tmRoot">
          <p:childTnLst>
            <p:video>
              <p:cMediaNode vol="100000">
                <p:cTn fill="hold" display="false">
                  <p:stCondLst>
                    <p:cond delay="indefinite"/>
                  </p:stCondLst>
                </p:cTn>
                <p:tgtEl>
                  <p:spTgt spid="4"/>
                </p:tgtEl>
              </p:cMediaNode>
            </p:video>
          </p:childTnLst>
        </p:cTn>
      </p:par>
    </p:tnLst>
  </p:timing>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a:hlinkClick action="ppaction://media"/>
          </p:cNvPr>
          <p:cNvPicPr>
            <a:picLocks noChangeAspect="true"/>
          </p:cNvPicPr>
          <p:nvPr>
            <a:videoFile r:link="rId3"/>
            <p:extLst>
              <p:ext uri="{DAA4B4D4-6D71-4841-9C94-3DE7FCFB9230}">
                <p14:media xmlns:p14="http://schemas.microsoft.com/office/powerpoint/2010/main" r:embed="rId4"/>
              </p:ext>
            </p:extLst>
          </p:nvPr>
        </p:nvPicPr>
        <p:blipFill>
          <a:blip r:embed="rId2"/>
          <a:srcRect l="0" t="0" r="0" b="0"/>
          <a:stretch>
            <a:fillRect/>
          </a:stretch>
        </p:blipFill>
        <p:spPr>
          <a:xfrm flipH="false" flipV="false" rot="0">
            <a:off x="-112362" y="-1255509"/>
            <a:ext cx="18400362" cy="10350204"/>
          </a:xfrm>
          <a:prstGeom prst="rect">
            <a:avLst/>
          </a:prstGeom>
        </p:spPr>
      </p:pic>
      <p:sp>
        <p:nvSpPr>
          <p:cNvPr name="TextBox 3" id="3"/>
          <p:cNvSpPr txBox="true"/>
          <p:nvPr/>
        </p:nvSpPr>
        <p:spPr>
          <a:xfrm rot="0">
            <a:off x="10793768" y="-123825"/>
            <a:ext cx="7163103" cy="2066925"/>
          </a:xfrm>
          <a:prstGeom prst="rect">
            <a:avLst/>
          </a:prstGeom>
        </p:spPr>
        <p:txBody>
          <a:bodyPr anchor="t" rtlCol="false" tIns="0" lIns="0" bIns="0" rIns="0">
            <a:spAutoFit/>
          </a:bodyPr>
          <a:lstStyle/>
          <a:p>
            <a:pPr algn="ctr" rtl="true">
              <a:lnSpc>
                <a:spcPts val="16800"/>
              </a:lnSpc>
            </a:pPr>
            <a:r>
              <a:rPr lang="he-IL" sz="12000">
                <a:gradFill>
                  <a:gsLst>
                    <a:gs pos="0">
                      <a:srgbClr val="8C52FF">
                        <a:alpha val="100000"/>
                      </a:srgbClr>
                    </a:gs>
                    <a:gs pos="100000">
                      <a:srgbClr val="00BF63">
                        <a:alpha val="100000"/>
                      </a:srgbClr>
                    </a:gs>
                  </a:gsLst>
                  <a:lin ang="0"/>
                </a:gradFill>
                <a:latin typeface="Secular One"/>
                <a:ea typeface="Secular One"/>
                <a:cs typeface="Secular One"/>
                <a:sym typeface="Secular One"/>
                <a:rtl val="true"/>
              </a:rPr>
              <a:t>חדר הקנאה</a:t>
            </a:r>
          </a:p>
        </p:txBody>
      </p:sp>
      <p:sp>
        <p:nvSpPr>
          <p:cNvPr name="Freeform 4" id="4"/>
          <p:cNvSpPr/>
          <p:nvPr/>
        </p:nvSpPr>
        <p:spPr>
          <a:xfrm flipH="false" flipV="false" rot="0">
            <a:off x="-995384" y="8816789"/>
            <a:ext cx="20278768" cy="1470211"/>
          </a:xfrm>
          <a:custGeom>
            <a:avLst/>
            <a:gdLst/>
            <a:ahLst/>
            <a:cxnLst/>
            <a:rect r="r" b="b" t="t" l="l"/>
            <a:pathLst>
              <a:path h="1470211" w="20278768">
                <a:moveTo>
                  <a:pt x="0" y="0"/>
                </a:moveTo>
                <a:lnTo>
                  <a:pt x="20278768" y="0"/>
                </a:lnTo>
                <a:lnTo>
                  <a:pt x="20278768" y="1470211"/>
                </a:lnTo>
                <a:lnTo>
                  <a:pt x="0" y="1470211"/>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5" id="5"/>
          <p:cNvSpPr txBox="true"/>
          <p:nvPr/>
        </p:nvSpPr>
        <p:spPr>
          <a:xfrm rot="0">
            <a:off x="-426070" y="9772650"/>
            <a:ext cx="12170229" cy="514350"/>
          </a:xfrm>
          <a:prstGeom prst="rect">
            <a:avLst/>
          </a:prstGeom>
        </p:spPr>
        <p:txBody>
          <a:bodyPr anchor="t" rtlCol="false" tIns="0" lIns="0" bIns="0" rIns="0">
            <a:spAutoFit/>
          </a:bodyPr>
          <a:lstStyle/>
          <a:p>
            <a:pPr algn="ctr" rtl="true">
              <a:lnSpc>
                <a:spcPts val="4200"/>
              </a:lnSpc>
            </a:pPr>
            <a:r>
              <a:rPr lang="he-IL" sz="3000">
                <a:solidFill>
                  <a:srgbClr val="000000"/>
                </a:solidFill>
                <a:latin typeface="Red Hat Display"/>
                <a:ea typeface="Red Hat Display"/>
                <a:cs typeface="Red Hat Display"/>
                <a:sym typeface="Red Hat Display"/>
                <a:rtl val="true"/>
              </a:rPr>
              <a:t>© כל הזכויות שמורות לבן, עומר ד, עומר ש, נועם, שקד ועדי בלס [</a:t>
            </a:r>
            <a:r>
              <a:rPr lang="en-US" sz="3000">
                <a:solidFill>
                  <a:srgbClr val="000000"/>
                </a:solidFill>
                <a:latin typeface="Red Hat Display"/>
                <a:ea typeface="Red Hat Display"/>
                <a:cs typeface="Red Hat Display"/>
                <a:sym typeface="Red Hat Display"/>
              </a:rPr>
              <a:t>2026</a:t>
            </a:r>
            <a:r>
              <a:rPr lang="ar-EG" sz="3000">
                <a:solidFill>
                  <a:srgbClr val="000000"/>
                </a:solidFill>
                <a:latin typeface="Red Hat Display"/>
                <a:ea typeface="Red Hat Display"/>
                <a:cs typeface="Red Hat Display"/>
                <a:sym typeface="Red Hat Display"/>
                <a:rtl val="true"/>
              </a:rPr>
              <a:t>]</a:t>
            </a:r>
          </a:p>
        </p:txBody>
      </p:sp>
      <p:sp>
        <p:nvSpPr>
          <p:cNvPr name="TextBox 6" id="6"/>
          <p:cNvSpPr txBox="true"/>
          <p:nvPr/>
        </p:nvSpPr>
        <p:spPr>
          <a:xfrm rot="0">
            <a:off x="1749280" y="1712209"/>
            <a:ext cx="16207591" cy="3971925"/>
          </a:xfrm>
          <a:prstGeom prst="rect">
            <a:avLst/>
          </a:prstGeom>
        </p:spPr>
        <p:txBody>
          <a:bodyPr anchor="t" rtlCol="false" tIns="0" lIns="0" bIns="0" rIns="0">
            <a:spAutoFit/>
          </a:bodyPr>
          <a:lstStyle/>
          <a:p>
            <a:pPr algn="r" rtl="true">
              <a:lnSpc>
                <a:spcPts val="6299"/>
              </a:lnSpc>
            </a:pPr>
            <a:r>
              <a:rPr lang="he-IL" sz="4500">
                <a:solidFill>
                  <a:srgbClr val="FFFFFF"/>
                </a:solidFill>
                <a:latin typeface="Secular One"/>
                <a:ea typeface="Secular One"/>
                <a:cs typeface="Secular One"/>
                <a:sym typeface="Secular One"/>
                <a:rtl val="true"/>
              </a:rPr>
              <a:t>חדר הקנאה- זהו חדר בו מייצרים תרשים על לוח שמראה למרואיין את הגרף (נתונים, מעמדי כוחות) מול המתחרה שלו. את כל הניתוח של שפת הגוף תנתח מומחית שתשב לצידו של אודי בקונטרול ותסביר בדיוק את מה שעובר על האורח. </a:t>
            </a:r>
          </a:p>
          <a:p>
            <a:pPr algn="r" rtl="true">
              <a:lnSpc>
                <a:spcPts val="6299"/>
              </a:lnSpc>
            </a:pPr>
          </a:p>
        </p:txBody>
      </p:sp>
      <p:sp>
        <p:nvSpPr>
          <p:cNvPr name="Freeform 7" id="7"/>
          <p:cNvSpPr/>
          <p:nvPr/>
        </p:nvSpPr>
        <p:spPr>
          <a:xfrm flipH="false" flipV="false" rot="0">
            <a:off x="4989016" y="5568731"/>
            <a:ext cx="5342369" cy="3525964"/>
          </a:xfrm>
          <a:custGeom>
            <a:avLst/>
            <a:gdLst/>
            <a:ahLst/>
            <a:cxnLst/>
            <a:rect r="r" b="b" t="t" l="l"/>
            <a:pathLst>
              <a:path h="3525964" w="5342369">
                <a:moveTo>
                  <a:pt x="0" y="0"/>
                </a:moveTo>
                <a:lnTo>
                  <a:pt x="5342369" y="0"/>
                </a:lnTo>
                <a:lnTo>
                  <a:pt x="5342369" y="3525964"/>
                </a:lnTo>
                <a:lnTo>
                  <a:pt x="0" y="3525964"/>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Tree>
  </p:cSld>
  <p:clrMapOvr>
    <a:masterClrMapping/>
  </p:clrMapOvr>
  <p:timing>
    <p:tnLst>
      <p:par>
        <p:cTn dur="indefinite" restart="never" nodeType="tmRoot">
          <p:childTnLst>
            <p:video>
              <p:cMediaNode vol="100000">
                <p:cTn fill="hold" display="false">
                  <p:stCondLst>
                    <p:cond delay="indefinite"/>
                  </p:stCondLst>
                </p:cTn>
                <p:tgtEl>
                  <p:spTgt spid="2"/>
                </p:tgtEl>
              </p:cMediaNode>
            </p:video>
          </p:childTnLst>
        </p:cTn>
      </p:par>
    </p:tnLst>
  </p:timing>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814165" y="9094695"/>
            <a:ext cx="20278768" cy="1470211"/>
          </a:xfrm>
          <a:custGeom>
            <a:avLst/>
            <a:gdLst/>
            <a:ahLst/>
            <a:cxnLst/>
            <a:rect r="r" b="b" t="t" l="l"/>
            <a:pathLst>
              <a:path h="1470211" w="20278768">
                <a:moveTo>
                  <a:pt x="0" y="0"/>
                </a:moveTo>
                <a:lnTo>
                  <a:pt x="20278767" y="0"/>
                </a:lnTo>
                <a:lnTo>
                  <a:pt x="20278767" y="1470210"/>
                </a:lnTo>
                <a:lnTo>
                  <a:pt x="0" y="147021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pic>
        <p:nvPicPr>
          <p:cNvPr name="Picture 3" id="3">
            <a:hlinkClick action="ppaction://media"/>
          </p:cNvPr>
          <p:cNvPicPr>
            <a:picLocks noChangeAspect="true"/>
          </p:cNvPicPr>
          <p:nvPr>
            <a:videoFile r:link="rId5"/>
            <p:extLst>
              <p:ext uri="{DAA4B4D4-6D71-4841-9C94-3DE7FCFB9230}">
                <p14:media xmlns:p14="http://schemas.microsoft.com/office/powerpoint/2010/main" r:embed="rId6"/>
              </p:ext>
            </p:extLst>
          </p:nvPr>
        </p:nvPicPr>
        <p:blipFill>
          <a:blip r:embed="rId4"/>
          <a:srcRect l="0" t="3061" r="0" b="3061"/>
          <a:stretch>
            <a:fillRect/>
          </a:stretch>
        </p:blipFill>
        <p:spPr>
          <a:xfrm flipH="false" flipV="false" rot="0">
            <a:off x="0" y="-398855"/>
            <a:ext cx="18288000" cy="9657155"/>
          </a:xfrm>
          <a:prstGeom prst="rect">
            <a:avLst/>
          </a:prstGeom>
        </p:spPr>
      </p:pic>
      <p:sp>
        <p:nvSpPr>
          <p:cNvPr name="TextBox 4" id="4"/>
          <p:cNvSpPr txBox="true"/>
          <p:nvPr/>
        </p:nvSpPr>
        <p:spPr>
          <a:xfrm rot="0">
            <a:off x="10793768" y="-123825"/>
            <a:ext cx="7163103" cy="2066925"/>
          </a:xfrm>
          <a:prstGeom prst="rect">
            <a:avLst/>
          </a:prstGeom>
        </p:spPr>
        <p:txBody>
          <a:bodyPr anchor="t" rtlCol="false" tIns="0" lIns="0" bIns="0" rIns="0">
            <a:spAutoFit/>
          </a:bodyPr>
          <a:lstStyle/>
          <a:p>
            <a:pPr algn="ctr" rtl="true">
              <a:lnSpc>
                <a:spcPts val="16800"/>
              </a:lnSpc>
            </a:pPr>
            <a:r>
              <a:rPr lang="he-IL" sz="12000">
                <a:solidFill>
                  <a:srgbClr val="FFDE59"/>
                </a:solidFill>
                <a:latin typeface="Secular One"/>
                <a:ea typeface="Secular One"/>
                <a:cs typeface="Secular One"/>
                <a:sym typeface="Secular One"/>
                <a:rtl val="true"/>
              </a:rPr>
              <a:t>חדר שמחה</a:t>
            </a:r>
          </a:p>
        </p:txBody>
      </p:sp>
      <p:sp>
        <p:nvSpPr>
          <p:cNvPr name="TextBox 5" id="5"/>
          <p:cNvSpPr txBox="true"/>
          <p:nvPr/>
        </p:nvSpPr>
        <p:spPr>
          <a:xfrm rot="0">
            <a:off x="-426070" y="9772650"/>
            <a:ext cx="12170229" cy="514350"/>
          </a:xfrm>
          <a:prstGeom prst="rect">
            <a:avLst/>
          </a:prstGeom>
        </p:spPr>
        <p:txBody>
          <a:bodyPr anchor="t" rtlCol="false" tIns="0" lIns="0" bIns="0" rIns="0">
            <a:spAutoFit/>
          </a:bodyPr>
          <a:lstStyle/>
          <a:p>
            <a:pPr algn="ctr" rtl="true">
              <a:lnSpc>
                <a:spcPts val="4200"/>
              </a:lnSpc>
            </a:pPr>
            <a:r>
              <a:rPr lang="he-IL" sz="3000">
                <a:solidFill>
                  <a:srgbClr val="000000"/>
                </a:solidFill>
                <a:latin typeface="Red Hat Display"/>
                <a:ea typeface="Red Hat Display"/>
                <a:cs typeface="Red Hat Display"/>
                <a:sym typeface="Red Hat Display"/>
                <a:rtl val="true"/>
              </a:rPr>
              <a:t>© כל הזכויות שמורות לבן, עומר ד, עומר ש, נועם, שקד ועדי בלס [</a:t>
            </a:r>
            <a:r>
              <a:rPr lang="en-US" sz="3000">
                <a:solidFill>
                  <a:srgbClr val="000000"/>
                </a:solidFill>
                <a:latin typeface="Red Hat Display"/>
                <a:ea typeface="Red Hat Display"/>
                <a:cs typeface="Red Hat Display"/>
                <a:sym typeface="Red Hat Display"/>
              </a:rPr>
              <a:t>2026</a:t>
            </a:r>
            <a:r>
              <a:rPr lang="ar-EG" sz="3000">
                <a:solidFill>
                  <a:srgbClr val="000000"/>
                </a:solidFill>
                <a:latin typeface="Red Hat Display"/>
                <a:ea typeface="Red Hat Display"/>
                <a:cs typeface="Red Hat Display"/>
                <a:sym typeface="Red Hat Display"/>
                <a:rtl val="true"/>
              </a:rPr>
              <a:t>]</a:t>
            </a:r>
          </a:p>
        </p:txBody>
      </p:sp>
      <p:sp>
        <p:nvSpPr>
          <p:cNvPr name="TextBox 6" id="6"/>
          <p:cNvSpPr txBox="true"/>
          <p:nvPr/>
        </p:nvSpPr>
        <p:spPr>
          <a:xfrm rot="0">
            <a:off x="4177562" y="1712209"/>
            <a:ext cx="13779309" cy="4772025"/>
          </a:xfrm>
          <a:prstGeom prst="rect">
            <a:avLst/>
          </a:prstGeom>
        </p:spPr>
        <p:txBody>
          <a:bodyPr anchor="t" rtlCol="false" tIns="0" lIns="0" bIns="0" rIns="0">
            <a:spAutoFit/>
          </a:bodyPr>
          <a:lstStyle/>
          <a:p>
            <a:pPr algn="r" rtl="true">
              <a:lnSpc>
                <a:spcPts val="6299"/>
              </a:lnSpc>
            </a:pPr>
            <a:r>
              <a:rPr lang="he-IL" sz="4500">
                <a:solidFill>
                  <a:srgbClr val="FFFFFF"/>
                </a:solidFill>
                <a:latin typeface="Secular One"/>
                <a:ea typeface="Secular One"/>
                <a:cs typeface="Secular One"/>
                <a:sym typeface="Secular One"/>
                <a:rtl val="true"/>
              </a:rPr>
              <a:t>חדר השמחה- זהו חדר בו יונחו תמונות על הקיר של החדר (ממש כמו פינת רוני קובן) ולאחר מכן מייצרים בעזרת שחקנים פלאשבק לרגע שמח בחייו. האורח יושב ומביט ברגע השמח בחייו.</a:t>
            </a:r>
          </a:p>
          <a:p>
            <a:pPr algn="r" rtl="true">
              <a:lnSpc>
                <a:spcPts val="6299"/>
              </a:lnSpc>
            </a:pPr>
          </a:p>
          <a:p>
            <a:pPr algn="r" rtl="true">
              <a:lnSpc>
                <a:spcPts val="6299"/>
              </a:lnSpc>
            </a:pPr>
          </a:p>
        </p:txBody>
      </p:sp>
      <p:sp>
        <p:nvSpPr>
          <p:cNvPr name="Freeform 7" id="7"/>
          <p:cNvSpPr/>
          <p:nvPr/>
        </p:nvSpPr>
        <p:spPr>
          <a:xfrm flipH="false" flipV="false" rot="0">
            <a:off x="7814653" y="5568731"/>
            <a:ext cx="5342369" cy="3525964"/>
          </a:xfrm>
          <a:custGeom>
            <a:avLst/>
            <a:gdLst/>
            <a:ahLst/>
            <a:cxnLst/>
            <a:rect r="r" b="b" t="t" l="l"/>
            <a:pathLst>
              <a:path h="3525964" w="5342369">
                <a:moveTo>
                  <a:pt x="0" y="0"/>
                </a:moveTo>
                <a:lnTo>
                  <a:pt x="5342370" y="0"/>
                </a:lnTo>
                <a:lnTo>
                  <a:pt x="5342370" y="3525964"/>
                </a:lnTo>
                <a:lnTo>
                  <a:pt x="0" y="3525964"/>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Tree>
  </p:cSld>
  <p:clrMapOvr>
    <a:masterClrMapping/>
  </p:clrMapOvr>
  <p:timing>
    <p:tnLst>
      <p:par>
        <p:cTn dur="indefinite" restart="never" nodeType="tmRoot">
          <p:childTnLst>
            <p:video>
              <p:cMediaNode vol="0">
                <p:cTn fill="hold" display="false">
                  <p:stCondLst>
                    <p:cond delay="indefinite"/>
                  </p:stCondLst>
                </p:cTn>
                <p:tgtEl>
                  <p:spTgt spid="3"/>
                </p:tgtEl>
              </p:cMediaNode>
            </p:video>
          </p:childTnLst>
        </p:cTn>
      </p:par>
    </p:tnLst>
  </p:timing>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a:hlinkClick action="ppaction://media"/>
          </p:cNvPr>
          <p:cNvPicPr>
            <a:picLocks noChangeAspect="true"/>
          </p:cNvPicPr>
          <p:nvPr>
            <a:videoFile r:link="rId3"/>
            <p:extLst>
              <p:ext uri="{DAA4B4D4-6D71-4841-9C94-3DE7FCFB9230}">
                <p14:media xmlns:p14="http://schemas.microsoft.com/office/powerpoint/2010/main" r:embed="rId4"/>
              </p:ext>
            </p:extLst>
          </p:nvPr>
        </p:nvPicPr>
        <p:blipFill>
          <a:blip r:embed="rId2"/>
          <a:srcRect l="0" t="0" r="0" b="0"/>
          <a:stretch>
            <a:fillRect/>
          </a:stretch>
        </p:blipFill>
        <p:spPr>
          <a:xfrm flipH="false" flipV="false" rot="0">
            <a:off x="-190380" y="0"/>
            <a:ext cx="19204823" cy="10502637"/>
          </a:xfrm>
          <a:prstGeom prst="rect">
            <a:avLst/>
          </a:prstGeom>
        </p:spPr>
      </p:pic>
      <p:sp>
        <p:nvSpPr>
          <p:cNvPr name="Freeform 3" id="3"/>
          <p:cNvSpPr/>
          <p:nvPr/>
        </p:nvSpPr>
        <p:spPr>
          <a:xfrm flipH="false" flipV="false" rot="0">
            <a:off x="-1814165" y="9094695"/>
            <a:ext cx="20278768" cy="1470211"/>
          </a:xfrm>
          <a:custGeom>
            <a:avLst/>
            <a:gdLst/>
            <a:ahLst/>
            <a:cxnLst/>
            <a:rect r="r" b="b" t="t" l="l"/>
            <a:pathLst>
              <a:path h="1470211" w="20278768">
                <a:moveTo>
                  <a:pt x="0" y="0"/>
                </a:moveTo>
                <a:lnTo>
                  <a:pt x="20278767" y="0"/>
                </a:lnTo>
                <a:lnTo>
                  <a:pt x="20278767" y="1470210"/>
                </a:lnTo>
                <a:lnTo>
                  <a:pt x="0" y="147021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4" id="4"/>
          <p:cNvSpPr txBox="true"/>
          <p:nvPr/>
        </p:nvSpPr>
        <p:spPr>
          <a:xfrm rot="0">
            <a:off x="10793768" y="-123825"/>
            <a:ext cx="7163103" cy="2066925"/>
          </a:xfrm>
          <a:prstGeom prst="rect">
            <a:avLst/>
          </a:prstGeom>
        </p:spPr>
        <p:txBody>
          <a:bodyPr anchor="t" rtlCol="false" tIns="0" lIns="0" bIns="0" rIns="0">
            <a:spAutoFit/>
          </a:bodyPr>
          <a:lstStyle/>
          <a:p>
            <a:pPr algn="ctr" rtl="true">
              <a:lnSpc>
                <a:spcPts val="16800"/>
              </a:lnSpc>
            </a:pPr>
            <a:r>
              <a:rPr lang="he-IL" sz="12000">
                <a:solidFill>
                  <a:srgbClr val="00468C"/>
                </a:solidFill>
                <a:latin typeface="Secular One"/>
                <a:ea typeface="Secular One"/>
                <a:cs typeface="Secular One"/>
                <a:sym typeface="Secular One"/>
                <a:rtl val="true"/>
              </a:rPr>
              <a:t>חדר עצב</a:t>
            </a:r>
          </a:p>
        </p:txBody>
      </p:sp>
      <p:sp>
        <p:nvSpPr>
          <p:cNvPr name="TextBox 5" id="5"/>
          <p:cNvSpPr txBox="true"/>
          <p:nvPr/>
        </p:nvSpPr>
        <p:spPr>
          <a:xfrm rot="0">
            <a:off x="-426070" y="9772650"/>
            <a:ext cx="12170229" cy="514350"/>
          </a:xfrm>
          <a:prstGeom prst="rect">
            <a:avLst/>
          </a:prstGeom>
        </p:spPr>
        <p:txBody>
          <a:bodyPr anchor="t" rtlCol="false" tIns="0" lIns="0" bIns="0" rIns="0">
            <a:spAutoFit/>
          </a:bodyPr>
          <a:lstStyle/>
          <a:p>
            <a:pPr algn="ctr" rtl="true">
              <a:lnSpc>
                <a:spcPts val="4200"/>
              </a:lnSpc>
            </a:pPr>
            <a:r>
              <a:rPr lang="he-IL" sz="3000">
                <a:solidFill>
                  <a:srgbClr val="000000"/>
                </a:solidFill>
                <a:latin typeface="Red Hat Display"/>
                <a:ea typeface="Red Hat Display"/>
                <a:cs typeface="Red Hat Display"/>
                <a:sym typeface="Red Hat Display"/>
                <a:rtl val="true"/>
              </a:rPr>
              <a:t>© כל הזכויות שמורות לבן, עומר ד, עומר ש, נועם, שקד ועדי בלס [</a:t>
            </a:r>
            <a:r>
              <a:rPr lang="en-US" sz="3000">
                <a:solidFill>
                  <a:srgbClr val="000000"/>
                </a:solidFill>
                <a:latin typeface="Red Hat Display"/>
                <a:ea typeface="Red Hat Display"/>
                <a:cs typeface="Red Hat Display"/>
                <a:sym typeface="Red Hat Display"/>
              </a:rPr>
              <a:t>2026</a:t>
            </a:r>
            <a:r>
              <a:rPr lang="ar-EG" sz="3000">
                <a:solidFill>
                  <a:srgbClr val="000000"/>
                </a:solidFill>
                <a:latin typeface="Red Hat Display"/>
                <a:ea typeface="Red Hat Display"/>
                <a:cs typeface="Red Hat Display"/>
                <a:sym typeface="Red Hat Display"/>
                <a:rtl val="true"/>
              </a:rPr>
              <a:t>]</a:t>
            </a:r>
          </a:p>
        </p:txBody>
      </p:sp>
      <p:sp>
        <p:nvSpPr>
          <p:cNvPr name="TextBox 6" id="6"/>
          <p:cNvSpPr txBox="true"/>
          <p:nvPr/>
        </p:nvSpPr>
        <p:spPr>
          <a:xfrm rot="0">
            <a:off x="1440226" y="1712209"/>
            <a:ext cx="16516645" cy="4772025"/>
          </a:xfrm>
          <a:prstGeom prst="rect">
            <a:avLst/>
          </a:prstGeom>
        </p:spPr>
        <p:txBody>
          <a:bodyPr anchor="t" rtlCol="false" tIns="0" lIns="0" bIns="0" rIns="0">
            <a:spAutoFit/>
          </a:bodyPr>
          <a:lstStyle/>
          <a:p>
            <a:pPr algn="r" rtl="true">
              <a:lnSpc>
                <a:spcPts val="6299"/>
              </a:lnSpc>
            </a:pPr>
            <a:r>
              <a:rPr lang="he-IL" sz="4500">
                <a:solidFill>
                  <a:srgbClr val="FFFFFF"/>
                </a:solidFill>
                <a:latin typeface="Secular One"/>
                <a:ea typeface="Secular One"/>
                <a:cs typeface="Secular One"/>
                <a:sym typeface="Secular One"/>
                <a:rtl val="true"/>
              </a:rPr>
              <a:t>חדר העצב- זהו חדר בו תופיע אולוגרמה של אותה דמות שאיננה או שנפרדה בדרך כזו או אחרת מהאורח. הוא יוכל לדבר איתה מעט. בשלב מסויים יפנה אליו אודי המנחה וישוחח איתו על מנת שלא יהיה לבד וכדי לתת תחושה עוטפת וחמה בשביל הרצון להמשיך ו”לשחק” בפורמט הזה.</a:t>
            </a:r>
          </a:p>
          <a:p>
            <a:pPr algn="r" rtl="true">
              <a:lnSpc>
                <a:spcPts val="6299"/>
              </a:lnSpc>
            </a:pPr>
          </a:p>
          <a:p>
            <a:pPr algn="r" rtl="true">
              <a:lnSpc>
                <a:spcPts val="6299"/>
              </a:lnSpc>
            </a:pPr>
          </a:p>
        </p:txBody>
      </p:sp>
      <p:sp>
        <p:nvSpPr>
          <p:cNvPr name="Freeform 7" id="7"/>
          <p:cNvSpPr/>
          <p:nvPr/>
        </p:nvSpPr>
        <p:spPr>
          <a:xfrm flipH="false" flipV="false" rot="0">
            <a:off x="11279425" y="5568731"/>
            <a:ext cx="5342369" cy="3525964"/>
          </a:xfrm>
          <a:custGeom>
            <a:avLst/>
            <a:gdLst/>
            <a:ahLst/>
            <a:cxnLst/>
            <a:rect r="r" b="b" t="t" l="l"/>
            <a:pathLst>
              <a:path h="3525964" w="5342369">
                <a:moveTo>
                  <a:pt x="0" y="0"/>
                </a:moveTo>
                <a:lnTo>
                  <a:pt x="5342369" y="0"/>
                </a:lnTo>
                <a:lnTo>
                  <a:pt x="5342369" y="3525964"/>
                </a:lnTo>
                <a:lnTo>
                  <a:pt x="0" y="3525964"/>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Tree>
  </p:cSld>
  <p:clrMapOvr>
    <a:masterClrMapping/>
  </p:clrMapOvr>
  <p:timing>
    <p:tnLst>
      <p:par>
        <p:cTn dur="indefinite" restart="never" nodeType="tmRoot">
          <p:childTnLst>
            <p:video>
              <p:cMediaNode vol="0">
                <p:cTn fill="hold" display="false">
                  <p:stCondLst>
                    <p:cond delay="indefinite"/>
                  </p:stCondLst>
                </p:cTn>
                <p:tgtEl>
                  <p:spTgt spid="2"/>
                </p:tgtEl>
              </p:cMediaNode>
            </p:video>
          </p:childTnLst>
        </p:cTn>
      </p:par>
    </p:tnLst>
  </p:timing>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814165" y="9094695"/>
            <a:ext cx="20278768" cy="1470211"/>
          </a:xfrm>
          <a:custGeom>
            <a:avLst/>
            <a:gdLst/>
            <a:ahLst/>
            <a:cxnLst/>
            <a:rect r="r" b="b" t="t" l="l"/>
            <a:pathLst>
              <a:path h="1470211" w="20278768">
                <a:moveTo>
                  <a:pt x="0" y="0"/>
                </a:moveTo>
                <a:lnTo>
                  <a:pt x="20278767" y="0"/>
                </a:lnTo>
                <a:lnTo>
                  <a:pt x="20278767" y="1470210"/>
                </a:lnTo>
                <a:lnTo>
                  <a:pt x="0" y="147021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pic>
        <p:nvPicPr>
          <p:cNvPr name="Picture 3" id="3">
            <a:hlinkClick action="ppaction://media"/>
          </p:cNvPr>
          <p:cNvPicPr>
            <a:picLocks noChangeAspect="true"/>
          </p:cNvPicPr>
          <p:nvPr>
            <a:videoFile r:link="rId5"/>
            <p:extLst>
              <p:ext uri="{DAA4B4D4-6D71-4841-9C94-3DE7FCFB9230}">
                <p14:media xmlns:p14="http://schemas.microsoft.com/office/powerpoint/2010/main" r:embed="rId6"/>
              </p:ext>
            </p:extLst>
          </p:nvPr>
        </p:nvPicPr>
        <p:blipFill>
          <a:blip r:embed="rId4"/>
          <a:srcRect l="0" t="1921" r="0" b="1921"/>
          <a:stretch>
            <a:fillRect/>
          </a:stretch>
        </p:blipFill>
        <p:spPr>
          <a:xfrm flipH="false" flipV="false" rot="0">
            <a:off x="0" y="-796890"/>
            <a:ext cx="18288000" cy="9891585"/>
          </a:xfrm>
          <a:prstGeom prst="rect">
            <a:avLst/>
          </a:prstGeom>
        </p:spPr>
      </p:pic>
      <p:sp>
        <p:nvSpPr>
          <p:cNvPr name="TextBox 4" id="4"/>
          <p:cNvSpPr txBox="true"/>
          <p:nvPr/>
        </p:nvSpPr>
        <p:spPr>
          <a:xfrm rot="0">
            <a:off x="10793768" y="-123825"/>
            <a:ext cx="7163103" cy="2066925"/>
          </a:xfrm>
          <a:prstGeom prst="rect">
            <a:avLst/>
          </a:prstGeom>
        </p:spPr>
        <p:txBody>
          <a:bodyPr anchor="t" rtlCol="false" tIns="0" lIns="0" bIns="0" rIns="0">
            <a:spAutoFit/>
          </a:bodyPr>
          <a:lstStyle/>
          <a:p>
            <a:pPr algn="ctr" rtl="true">
              <a:lnSpc>
                <a:spcPts val="16800"/>
              </a:lnSpc>
            </a:pPr>
            <a:r>
              <a:rPr lang="he-IL" sz="12000">
                <a:gradFill>
                  <a:gsLst>
                    <a:gs pos="0">
                      <a:srgbClr val="888888">
                        <a:alpha val="100000"/>
                      </a:srgbClr>
                    </a:gs>
                    <a:gs pos="100000">
                      <a:srgbClr val="FFFFFF">
                        <a:alpha val="100000"/>
                      </a:srgbClr>
                    </a:gs>
                  </a:gsLst>
                  <a:lin ang="16200000"/>
                </a:gradFill>
                <a:latin typeface="Secular One"/>
                <a:ea typeface="Secular One"/>
                <a:cs typeface="Secular One"/>
                <a:sym typeface="Secular One"/>
                <a:rtl val="true"/>
              </a:rPr>
              <a:t>חדר פחד</a:t>
            </a:r>
          </a:p>
        </p:txBody>
      </p:sp>
      <p:sp>
        <p:nvSpPr>
          <p:cNvPr name="TextBox 5" id="5"/>
          <p:cNvSpPr txBox="true"/>
          <p:nvPr/>
        </p:nvSpPr>
        <p:spPr>
          <a:xfrm rot="0">
            <a:off x="-426070" y="9772650"/>
            <a:ext cx="12170229" cy="514350"/>
          </a:xfrm>
          <a:prstGeom prst="rect">
            <a:avLst/>
          </a:prstGeom>
        </p:spPr>
        <p:txBody>
          <a:bodyPr anchor="t" rtlCol="false" tIns="0" lIns="0" bIns="0" rIns="0">
            <a:spAutoFit/>
          </a:bodyPr>
          <a:lstStyle/>
          <a:p>
            <a:pPr algn="ctr" rtl="true">
              <a:lnSpc>
                <a:spcPts val="4200"/>
              </a:lnSpc>
            </a:pPr>
            <a:r>
              <a:rPr lang="he-IL" sz="3000">
                <a:solidFill>
                  <a:srgbClr val="000000"/>
                </a:solidFill>
                <a:latin typeface="Red Hat Display"/>
                <a:ea typeface="Red Hat Display"/>
                <a:cs typeface="Red Hat Display"/>
                <a:sym typeface="Red Hat Display"/>
                <a:rtl val="true"/>
              </a:rPr>
              <a:t>© כל הזכויות שמורות לבן, עומר ד, עומר ש, נועם, שקד ועדי בלס [</a:t>
            </a:r>
            <a:r>
              <a:rPr lang="en-US" sz="3000">
                <a:solidFill>
                  <a:srgbClr val="000000"/>
                </a:solidFill>
                <a:latin typeface="Red Hat Display"/>
                <a:ea typeface="Red Hat Display"/>
                <a:cs typeface="Red Hat Display"/>
                <a:sym typeface="Red Hat Display"/>
              </a:rPr>
              <a:t>2026</a:t>
            </a:r>
            <a:r>
              <a:rPr lang="ar-EG" sz="3000">
                <a:solidFill>
                  <a:srgbClr val="000000"/>
                </a:solidFill>
                <a:latin typeface="Red Hat Display"/>
                <a:ea typeface="Red Hat Display"/>
                <a:cs typeface="Red Hat Display"/>
                <a:sym typeface="Red Hat Display"/>
                <a:rtl val="true"/>
              </a:rPr>
              <a:t>]</a:t>
            </a:r>
          </a:p>
        </p:txBody>
      </p:sp>
      <p:sp>
        <p:nvSpPr>
          <p:cNvPr name="TextBox 6" id="6"/>
          <p:cNvSpPr txBox="true"/>
          <p:nvPr/>
        </p:nvSpPr>
        <p:spPr>
          <a:xfrm rot="0">
            <a:off x="1749280" y="1712209"/>
            <a:ext cx="16207591" cy="5572125"/>
          </a:xfrm>
          <a:prstGeom prst="rect">
            <a:avLst/>
          </a:prstGeom>
        </p:spPr>
        <p:txBody>
          <a:bodyPr anchor="t" rtlCol="false" tIns="0" lIns="0" bIns="0" rIns="0">
            <a:spAutoFit/>
          </a:bodyPr>
          <a:lstStyle/>
          <a:p>
            <a:pPr algn="r" rtl="true">
              <a:lnSpc>
                <a:spcPts val="6299"/>
              </a:lnSpc>
            </a:pPr>
            <a:r>
              <a:rPr lang="he-IL" sz="4500">
                <a:solidFill>
                  <a:srgbClr val="FFFFFF"/>
                </a:solidFill>
                <a:latin typeface="Secular One"/>
                <a:ea typeface="Secular One"/>
                <a:cs typeface="Secular One"/>
                <a:sym typeface="Secular One"/>
                <a:rtl val="true"/>
              </a:rPr>
              <a:t>חדר הפחד- כדי להגיע לפחד עצמו עורכים תחקיר מקיף על האורח (כמו בשאר החדרים). אודי מכוון את השאלות לפחד הממשי של אותו אורח. זהו חדר בו תבוצע בדיקת דופק שתופיע על מוניטור של בית חולים ותמדוד את הפחד של האורח ותושפע מהמדדים של המוניטור, ברגע שמציגים את המדדים המסך מרצד ומוקרן למרואיין את הסיטואציה/או כל דבר אחר שמהם הוא מפחד. </a:t>
            </a:r>
          </a:p>
          <a:p>
            <a:pPr algn="r" rtl="true">
              <a:lnSpc>
                <a:spcPts val="6299"/>
              </a:lnSpc>
            </a:pPr>
          </a:p>
        </p:txBody>
      </p:sp>
      <p:sp>
        <p:nvSpPr>
          <p:cNvPr name="Freeform 7" id="7"/>
          <p:cNvSpPr/>
          <p:nvPr/>
        </p:nvSpPr>
        <p:spPr>
          <a:xfrm flipH="false" flipV="false" rot="0">
            <a:off x="12945631" y="5732336"/>
            <a:ext cx="5342369" cy="3525964"/>
          </a:xfrm>
          <a:custGeom>
            <a:avLst/>
            <a:gdLst/>
            <a:ahLst/>
            <a:cxnLst/>
            <a:rect r="r" b="b" t="t" l="l"/>
            <a:pathLst>
              <a:path h="3525964" w="5342369">
                <a:moveTo>
                  <a:pt x="0" y="0"/>
                </a:moveTo>
                <a:lnTo>
                  <a:pt x="5342369" y="0"/>
                </a:lnTo>
                <a:lnTo>
                  <a:pt x="5342369" y="3525964"/>
                </a:lnTo>
                <a:lnTo>
                  <a:pt x="0" y="3525964"/>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Tree>
  </p:cSld>
  <p:clrMapOvr>
    <a:masterClrMapping/>
  </p:clrMapOvr>
  <p:timing>
    <p:tnLst>
      <p:par>
        <p:cTn dur="indefinite" restart="never" nodeType="tmRoot">
          <p:childTnLst>
            <p:video>
              <p:cMediaNode vol="0">
                <p:cTn fill="hold" display="false">
                  <p:stCondLst>
                    <p:cond delay="indefinite"/>
                  </p:stCondLst>
                </p:cTn>
                <p:tgtEl>
                  <p:spTgt spid="3"/>
                </p:tgtEl>
              </p:cMediaNode>
            </p:video>
          </p:childTnLst>
        </p:cTn>
      </p:par>
    </p:tnLst>
  </p:timing>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00468C"/>
        </a:solidFill>
      </p:bgPr>
    </p:bg>
    <p:spTree>
      <p:nvGrpSpPr>
        <p:cNvPr id="1" name=""/>
        <p:cNvGrpSpPr/>
        <p:nvPr/>
      </p:nvGrpSpPr>
      <p:grpSpPr>
        <a:xfrm>
          <a:off x="0" y="0"/>
          <a:ext cx="0" cy="0"/>
          <a:chOff x="0" y="0"/>
          <a:chExt cx="0" cy="0"/>
        </a:xfrm>
      </p:grpSpPr>
      <p:sp>
        <p:nvSpPr>
          <p:cNvPr name="Freeform 2" id="2"/>
          <p:cNvSpPr/>
          <p:nvPr/>
        </p:nvSpPr>
        <p:spPr>
          <a:xfrm flipH="false" flipV="false" rot="0">
            <a:off x="-1814165" y="9094695"/>
            <a:ext cx="20278768" cy="1470211"/>
          </a:xfrm>
          <a:custGeom>
            <a:avLst/>
            <a:gdLst/>
            <a:ahLst/>
            <a:cxnLst/>
            <a:rect r="r" b="b" t="t" l="l"/>
            <a:pathLst>
              <a:path h="1470211" w="20278768">
                <a:moveTo>
                  <a:pt x="0" y="0"/>
                </a:moveTo>
                <a:lnTo>
                  <a:pt x="20278767" y="0"/>
                </a:lnTo>
                <a:lnTo>
                  <a:pt x="20278767" y="1470210"/>
                </a:lnTo>
                <a:lnTo>
                  <a:pt x="0" y="147021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6069656" y="19688"/>
            <a:ext cx="12394947" cy="3470276"/>
          </a:xfrm>
          <a:prstGeom prst="rect">
            <a:avLst/>
          </a:prstGeom>
        </p:spPr>
        <p:txBody>
          <a:bodyPr anchor="t" rtlCol="false" tIns="0" lIns="0" bIns="0" rIns="0">
            <a:spAutoFit/>
          </a:bodyPr>
          <a:lstStyle/>
          <a:p>
            <a:pPr algn="ctr" rtl="true">
              <a:lnSpc>
                <a:spcPts val="13999"/>
              </a:lnSpc>
            </a:pPr>
            <a:r>
              <a:rPr lang="he-IL" sz="9999">
                <a:solidFill>
                  <a:srgbClr val="FFFFFF"/>
                </a:solidFill>
                <a:latin typeface="Secular One"/>
                <a:ea typeface="Secular One"/>
                <a:cs typeface="Secular One"/>
                <a:sym typeface="Secular One"/>
                <a:rtl val="true"/>
              </a:rPr>
              <a:t>הפינאלה: הקול הפנימי</a:t>
            </a:r>
          </a:p>
          <a:p>
            <a:pPr algn="ctr" rtl="true">
              <a:lnSpc>
                <a:spcPts val="13999"/>
              </a:lnSpc>
            </a:pPr>
          </a:p>
        </p:txBody>
      </p:sp>
      <p:sp>
        <p:nvSpPr>
          <p:cNvPr name="TextBox 4" id="4"/>
          <p:cNvSpPr txBox="true"/>
          <p:nvPr/>
        </p:nvSpPr>
        <p:spPr>
          <a:xfrm rot="0">
            <a:off x="-426070" y="9772650"/>
            <a:ext cx="12170229" cy="514350"/>
          </a:xfrm>
          <a:prstGeom prst="rect">
            <a:avLst/>
          </a:prstGeom>
        </p:spPr>
        <p:txBody>
          <a:bodyPr anchor="t" rtlCol="false" tIns="0" lIns="0" bIns="0" rIns="0">
            <a:spAutoFit/>
          </a:bodyPr>
          <a:lstStyle/>
          <a:p>
            <a:pPr algn="ctr" rtl="true">
              <a:lnSpc>
                <a:spcPts val="4200"/>
              </a:lnSpc>
            </a:pPr>
            <a:r>
              <a:rPr lang="he-IL" sz="3000">
                <a:solidFill>
                  <a:srgbClr val="000000"/>
                </a:solidFill>
                <a:latin typeface="Red Hat Display"/>
                <a:ea typeface="Red Hat Display"/>
                <a:cs typeface="Red Hat Display"/>
                <a:sym typeface="Red Hat Display"/>
                <a:rtl val="true"/>
              </a:rPr>
              <a:t>© כל הזכויות שמורות לבן, עומר ד, עומר ש, נועם, שקד ועדי בלס [</a:t>
            </a:r>
            <a:r>
              <a:rPr lang="en-US" sz="3000">
                <a:solidFill>
                  <a:srgbClr val="000000"/>
                </a:solidFill>
                <a:latin typeface="Red Hat Display"/>
                <a:ea typeface="Red Hat Display"/>
                <a:cs typeface="Red Hat Display"/>
                <a:sym typeface="Red Hat Display"/>
              </a:rPr>
              <a:t>2026</a:t>
            </a:r>
            <a:r>
              <a:rPr lang="ar-EG" sz="3000">
                <a:solidFill>
                  <a:srgbClr val="000000"/>
                </a:solidFill>
                <a:latin typeface="Red Hat Display"/>
                <a:ea typeface="Red Hat Display"/>
                <a:cs typeface="Red Hat Display"/>
                <a:sym typeface="Red Hat Display"/>
                <a:rtl val="true"/>
              </a:rPr>
              <a:t>]</a:t>
            </a:r>
          </a:p>
        </p:txBody>
      </p:sp>
      <p:sp>
        <p:nvSpPr>
          <p:cNvPr name="TextBox 5" id="5"/>
          <p:cNvSpPr txBox="true"/>
          <p:nvPr/>
        </p:nvSpPr>
        <p:spPr>
          <a:xfrm rot="0">
            <a:off x="1749280" y="1759588"/>
            <a:ext cx="16207591" cy="4772025"/>
          </a:xfrm>
          <a:prstGeom prst="rect">
            <a:avLst/>
          </a:prstGeom>
        </p:spPr>
        <p:txBody>
          <a:bodyPr anchor="t" rtlCol="false" tIns="0" lIns="0" bIns="0" rIns="0">
            <a:spAutoFit/>
          </a:bodyPr>
          <a:lstStyle/>
          <a:p>
            <a:pPr algn="r" rtl="true">
              <a:lnSpc>
                <a:spcPts val="6299"/>
              </a:lnSpc>
            </a:pPr>
            <a:r>
              <a:rPr lang="he-IL" sz="4500">
                <a:solidFill>
                  <a:srgbClr val="FFFFFF"/>
                </a:solidFill>
                <a:latin typeface="Secular One"/>
                <a:ea typeface="Secular One"/>
                <a:cs typeface="Secular One"/>
                <a:sym typeface="Secular One"/>
                <a:rtl val="true"/>
              </a:rPr>
              <a:t>המסוע מוציא את האורח מקצה המסלול. האורח מקבל אוזניות ושומע את עצמו – קולו הפנימי שהוקלט מראש מראיין ומנחה אותו עצמו לסיכום החוויה. </a:t>
            </a:r>
          </a:p>
          <a:p>
            <a:pPr algn="r" rtl="true">
              <a:lnSpc>
                <a:spcPts val="6299"/>
              </a:lnSpc>
            </a:pPr>
            <a:r>
              <a:rPr lang="he-IL" sz="4500">
                <a:solidFill>
                  <a:srgbClr val="FFFFFF"/>
                </a:solidFill>
                <a:latin typeface="Secular One"/>
                <a:ea typeface="Secular One"/>
                <a:cs typeface="Secular One"/>
                <a:sym typeface="Secular One"/>
                <a:rtl val="true"/>
              </a:rPr>
              <a:t>צילום ממעוף הציפור של האורח מבודד. תאורת ניגודיות חדה חצי פנים מוארות וחצי בצל, להדגשת כפילות האישיות.</a:t>
            </a:r>
          </a:p>
          <a:p>
            <a:pPr algn="r" rtl="true">
              <a:lnSpc>
                <a:spcPts val="6299"/>
              </a:lnSpc>
            </a:pPr>
          </a:p>
        </p:txBody>
      </p:sp>
      <p:sp>
        <p:nvSpPr>
          <p:cNvPr name="Freeform 6" id="6"/>
          <p:cNvSpPr/>
          <p:nvPr/>
        </p:nvSpPr>
        <p:spPr>
          <a:xfrm flipH="false" flipV="false" rot="0">
            <a:off x="-426070" y="5568731"/>
            <a:ext cx="5342369" cy="3525964"/>
          </a:xfrm>
          <a:custGeom>
            <a:avLst/>
            <a:gdLst/>
            <a:ahLst/>
            <a:cxnLst/>
            <a:rect r="r" b="b" t="t" l="l"/>
            <a:pathLst>
              <a:path h="3525964" w="5342369">
                <a:moveTo>
                  <a:pt x="0" y="0"/>
                </a:moveTo>
                <a:lnTo>
                  <a:pt x="5342369" y="0"/>
                </a:lnTo>
                <a:lnTo>
                  <a:pt x="5342369" y="3525964"/>
                </a:lnTo>
                <a:lnTo>
                  <a:pt x="0" y="352596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7" id="7"/>
          <p:cNvGrpSpPr/>
          <p:nvPr/>
        </p:nvGrpSpPr>
        <p:grpSpPr>
          <a:xfrm rot="0">
            <a:off x="1028700" y="-1703958"/>
            <a:ext cx="3407916" cy="3407916"/>
            <a:chOff x="0" y="0"/>
            <a:chExt cx="812800" cy="812800"/>
          </a:xfrm>
        </p:grpSpPr>
        <p:sp>
          <p:nvSpPr>
            <p:cNvPr name="Freeform 8" id="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4F6FC"/>
            </a:solidFill>
          </p:spPr>
        </p:sp>
        <p:sp>
          <p:nvSpPr>
            <p:cNvPr name="TextBox 9" id="9"/>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sp>
        <p:nvSpPr>
          <p:cNvPr name="Freeform 10" id="10"/>
          <p:cNvSpPr/>
          <p:nvPr/>
        </p:nvSpPr>
        <p:spPr>
          <a:xfrm flipH="false" flipV="false" rot="-5400000">
            <a:off x="4201267" y="0"/>
            <a:ext cx="725701" cy="2057400"/>
          </a:xfrm>
          <a:custGeom>
            <a:avLst/>
            <a:gdLst/>
            <a:ahLst/>
            <a:cxnLst/>
            <a:rect r="r" b="b" t="t" l="l"/>
            <a:pathLst>
              <a:path h="2057400" w="725701">
                <a:moveTo>
                  <a:pt x="0" y="0"/>
                </a:moveTo>
                <a:lnTo>
                  <a:pt x="725702" y="0"/>
                </a:lnTo>
                <a:lnTo>
                  <a:pt x="725702" y="2057400"/>
                </a:lnTo>
                <a:lnTo>
                  <a:pt x="0" y="20574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00468C"/>
        </a:solidFill>
      </p:bgPr>
    </p:bg>
    <p:spTree>
      <p:nvGrpSpPr>
        <p:cNvPr id="1" name=""/>
        <p:cNvGrpSpPr/>
        <p:nvPr/>
      </p:nvGrpSpPr>
      <p:grpSpPr>
        <a:xfrm>
          <a:off x="0" y="0"/>
          <a:ext cx="0" cy="0"/>
          <a:chOff x="0" y="0"/>
          <a:chExt cx="0" cy="0"/>
        </a:xfrm>
      </p:grpSpPr>
      <p:grpSp>
        <p:nvGrpSpPr>
          <p:cNvPr name="Group 2" id="2"/>
          <p:cNvGrpSpPr/>
          <p:nvPr/>
        </p:nvGrpSpPr>
        <p:grpSpPr>
          <a:xfrm rot="0">
            <a:off x="1028700" y="-1902636"/>
            <a:ext cx="3407916" cy="3407916"/>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4F6FC"/>
            </a:solidFill>
          </p:spPr>
        </p:sp>
        <p:sp>
          <p:nvSpPr>
            <p:cNvPr name="TextBox 4" id="4"/>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sp>
        <p:nvSpPr>
          <p:cNvPr name="Freeform 5" id="5"/>
          <p:cNvSpPr/>
          <p:nvPr/>
        </p:nvSpPr>
        <p:spPr>
          <a:xfrm flipH="false" flipV="false" rot="-5400000">
            <a:off x="4201267" y="-507732"/>
            <a:ext cx="725701" cy="2057400"/>
          </a:xfrm>
          <a:custGeom>
            <a:avLst/>
            <a:gdLst/>
            <a:ahLst/>
            <a:cxnLst/>
            <a:rect r="r" b="b" t="t" l="l"/>
            <a:pathLst>
              <a:path h="2057400" w="725701">
                <a:moveTo>
                  <a:pt x="0" y="0"/>
                </a:moveTo>
                <a:lnTo>
                  <a:pt x="725702" y="0"/>
                </a:lnTo>
                <a:lnTo>
                  <a:pt x="725702" y="2057400"/>
                </a:lnTo>
                <a:lnTo>
                  <a:pt x="0" y="20574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aphicFrame>
        <p:nvGraphicFramePr>
          <p:cNvPr name="Object 6" id="6"/>
          <p:cNvGraphicFramePr/>
          <p:nvPr/>
        </p:nvGraphicFramePr>
        <p:xfrm>
          <a:off x="1028700" y="1703958"/>
          <a:ext cx="7543800" cy="6915150"/>
        </p:xfrm>
        <a:graphic>
          <a:graphicData uri="http://schemas.openxmlformats.org/presentationml/2006/ole">
            <p:oleObj imgW="9042400" imgH="8420100" r:id="rId5" progId="Excel.Sheet.12" name="Worksheet">
              <p:embed/>
              <p:pic>
                <p:nvPicPr>
                  <p:cNvPr name="" id="0"/>
                  <p:cNvPicPr/>
                  <p:nvPr/>
                </p:nvPicPr>
                <p:blipFill>
                  <a:blip r:embed="rId4"/>
                  <a:stretch>
                    <a:fillRect/>
                  </a:stretch>
                </p:blipFill>
                <p:spPr>
                  <a:xfrm>
                    <a:off x="1270000" y="1270000"/>
                    <a:ext cx="1270000" cy="1270000"/>
                  </a:xfrm>
                  <a:prstGeom prst="rect"/>
                </p:spPr>
              </p:pic>
            </p:oleObj>
          </a:graphicData>
        </a:graphic>
      </p:graphicFrame>
      <p:sp>
        <p:nvSpPr>
          <p:cNvPr name="TextBox 7" id="7"/>
          <p:cNvSpPr txBox="true"/>
          <p:nvPr/>
        </p:nvSpPr>
        <p:spPr>
          <a:xfrm rot="0">
            <a:off x="13339377" y="-37770"/>
            <a:ext cx="4425766" cy="1543050"/>
          </a:xfrm>
          <a:prstGeom prst="rect">
            <a:avLst/>
          </a:prstGeom>
        </p:spPr>
        <p:txBody>
          <a:bodyPr anchor="t" rtlCol="false" tIns="0" lIns="0" bIns="0" rIns="0">
            <a:spAutoFit/>
          </a:bodyPr>
          <a:lstStyle/>
          <a:p>
            <a:pPr algn="ctr" rtl="true">
              <a:lnSpc>
                <a:spcPts val="12599"/>
              </a:lnSpc>
            </a:pPr>
            <a:r>
              <a:rPr lang="he-IL" sz="9000">
                <a:solidFill>
                  <a:srgbClr val="FFFFFF"/>
                </a:solidFill>
                <a:latin typeface="Secular One"/>
                <a:ea typeface="Secular One"/>
                <a:cs typeface="Secular One"/>
                <a:sym typeface="Secular One"/>
                <a:rtl val="true"/>
              </a:rPr>
              <a:t>הליין אפ</a:t>
            </a:r>
          </a:p>
        </p:txBody>
      </p:sp>
      <p:sp>
        <p:nvSpPr>
          <p:cNvPr name="TextBox 8" id="8"/>
          <p:cNvSpPr txBox="true"/>
          <p:nvPr/>
        </p:nvSpPr>
        <p:spPr>
          <a:xfrm rot="0">
            <a:off x="-426070" y="9772650"/>
            <a:ext cx="12170229" cy="514350"/>
          </a:xfrm>
          <a:prstGeom prst="rect">
            <a:avLst/>
          </a:prstGeom>
        </p:spPr>
        <p:txBody>
          <a:bodyPr anchor="t" rtlCol="false" tIns="0" lIns="0" bIns="0" rIns="0">
            <a:spAutoFit/>
          </a:bodyPr>
          <a:lstStyle/>
          <a:p>
            <a:pPr algn="ctr" rtl="true">
              <a:lnSpc>
                <a:spcPts val="4200"/>
              </a:lnSpc>
            </a:pPr>
            <a:r>
              <a:rPr lang="he-IL" sz="3000">
                <a:solidFill>
                  <a:srgbClr val="000000"/>
                </a:solidFill>
                <a:latin typeface="Red Hat Display"/>
                <a:ea typeface="Red Hat Display"/>
                <a:cs typeface="Red Hat Display"/>
                <a:sym typeface="Red Hat Display"/>
                <a:rtl val="true"/>
              </a:rPr>
              <a:t>© כל הזכויות שמורות לבן, עומר ד, עומר ש, נועם, שקד ועדי בלס [</a:t>
            </a:r>
            <a:r>
              <a:rPr lang="en-US" sz="3000">
                <a:solidFill>
                  <a:srgbClr val="000000"/>
                </a:solidFill>
                <a:latin typeface="Red Hat Display"/>
                <a:ea typeface="Red Hat Display"/>
                <a:cs typeface="Red Hat Display"/>
                <a:sym typeface="Red Hat Display"/>
              </a:rPr>
              <a:t>2026</a:t>
            </a:r>
            <a:r>
              <a:rPr lang="ar-EG" sz="3000">
                <a:solidFill>
                  <a:srgbClr val="000000"/>
                </a:solidFill>
                <a:latin typeface="Red Hat Display"/>
                <a:ea typeface="Red Hat Display"/>
                <a:cs typeface="Red Hat Display"/>
                <a:sym typeface="Red Hat Display"/>
                <a:rtl val="true"/>
              </a:rPr>
              <a:t>]</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00468C"/>
        </a:solidFill>
      </p:bgPr>
    </p:bg>
    <p:spTree>
      <p:nvGrpSpPr>
        <p:cNvPr id="1" name=""/>
        <p:cNvGrpSpPr/>
        <p:nvPr/>
      </p:nvGrpSpPr>
      <p:grpSpPr>
        <a:xfrm>
          <a:off x="0" y="0"/>
          <a:ext cx="0" cy="0"/>
          <a:chOff x="0" y="0"/>
          <a:chExt cx="0" cy="0"/>
        </a:xfrm>
      </p:grpSpPr>
      <p:sp>
        <p:nvSpPr>
          <p:cNvPr name="Freeform 2" id="2"/>
          <p:cNvSpPr/>
          <p:nvPr/>
        </p:nvSpPr>
        <p:spPr>
          <a:xfrm flipH="false" flipV="false" rot="0">
            <a:off x="-1814165" y="8816789"/>
            <a:ext cx="20278768" cy="1470211"/>
          </a:xfrm>
          <a:custGeom>
            <a:avLst/>
            <a:gdLst/>
            <a:ahLst/>
            <a:cxnLst/>
            <a:rect r="r" b="b" t="t" l="l"/>
            <a:pathLst>
              <a:path h="1470211" w="20278768">
                <a:moveTo>
                  <a:pt x="0" y="0"/>
                </a:moveTo>
                <a:lnTo>
                  <a:pt x="20278767" y="0"/>
                </a:lnTo>
                <a:lnTo>
                  <a:pt x="20278767" y="1470211"/>
                </a:lnTo>
                <a:lnTo>
                  <a:pt x="0" y="147021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8586239" y="5332"/>
            <a:ext cx="9370632" cy="1698626"/>
          </a:xfrm>
          <a:prstGeom prst="rect">
            <a:avLst/>
          </a:prstGeom>
        </p:spPr>
        <p:txBody>
          <a:bodyPr anchor="t" rtlCol="false" tIns="0" lIns="0" bIns="0" rIns="0">
            <a:spAutoFit/>
          </a:bodyPr>
          <a:lstStyle/>
          <a:p>
            <a:pPr algn="ctr" rtl="true">
              <a:lnSpc>
                <a:spcPts val="13999"/>
              </a:lnSpc>
            </a:pPr>
            <a:r>
              <a:rPr lang="he-IL" sz="9999">
                <a:solidFill>
                  <a:srgbClr val="FFFFFF"/>
                </a:solidFill>
                <a:latin typeface="Secular One"/>
                <a:ea typeface="Secular One"/>
                <a:cs typeface="Secular One"/>
                <a:sym typeface="Secular One"/>
                <a:rtl val="true"/>
              </a:rPr>
              <a:t>העוגנים בפורמט</a:t>
            </a:r>
          </a:p>
        </p:txBody>
      </p:sp>
      <p:sp>
        <p:nvSpPr>
          <p:cNvPr name="TextBox 4" id="4"/>
          <p:cNvSpPr txBox="true"/>
          <p:nvPr/>
        </p:nvSpPr>
        <p:spPr>
          <a:xfrm rot="0">
            <a:off x="-492296" y="9772650"/>
            <a:ext cx="12170229" cy="514350"/>
          </a:xfrm>
          <a:prstGeom prst="rect">
            <a:avLst/>
          </a:prstGeom>
        </p:spPr>
        <p:txBody>
          <a:bodyPr anchor="t" rtlCol="false" tIns="0" lIns="0" bIns="0" rIns="0">
            <a:spAutoFit/>
          </a:bodyPr>
          <a:lstStyle/>
          <a:p>
            <a:pPr algn="ctr" rtl="true">
              <a:lnSpc>
                <a:spcPts val="4200"/>
              </a:lnSpc>
            </a:pPr>
            <a:r>
              <a:rPr lang="he-IL" sz="3000">
                <a:solidFill>
                  <a:srgbClr val="000000"/>
                </a:solidFill>
                <a:latin typeface="Red Hat Display"/>
                <a:ea typeface="Red Hat Display"/>
                <a:cs typeface="Red Hat Display"/>
                <a:sym typeface="Red Hat Display"/>
                <a:rtl val="true"/>
              </a:rPr>
              <a:t>© כל הזכויות שמורות לבן, עומר ד, עומר ש, נועם, שקד ועדי בלס [</a:t>
            </a:r>
            <a:r>
              <a:rPr lang="en-US" sz="3000">
                <a:solidFill>
                  <a:srgbClr val="000000"/>
                </a:solidFill>
                <a:latin typeface="Red Hat Display"/>
                <a:ea typeface="Red Hat Display"/>
                <a:cs typeface="Red Hat Display"/>
                <a:sym typeface="Red Hat Display"/>
              </a:rPr>
              <a:t>2026</a:t>
            </a:r>
            <a:r>
              <a:rPr lang="ar-EG" sz="3000">
                <a:solidFill>
                  <a:srgbClr val="000000"/>
                </a:solidFill>
                <a:latin typeface="Red Hat Display"/>
                <a:ea typeface="Red Hat Display"/>
                <a:cs typeface="Red Hat Display"/>
                <a:sym typeface="Red Hat Display"/>
                <a:rtl val="true"/>
              </a:rPr>
              <a:t>]</a:t>
            </a:r>
          </a:p>
        </p:txBody>
      </p:sp>
      <p:sp>
        <p:nvSpPr>
          <p:cNvPr name="TextBox 5" id="5"/>
          <p:cNvSpPr txBox="true"/>
          <p:nvPr/>
        </p:nvSpPr>
        <p:spPr>
          <a:xfrm rot="0">
            <a:off x="1749280" y="1759588"/>
            <a:ext cx="16207591" cy="6356350"/>
          </a:xfrm>
          <a:prstGeom prst="rect">
            <a:avLst/>
          </a:prstGeom>
        </p:spPr>
        <p:txBody>
          <a:bodyPr anchor="t" rtlCol="false" tIns="0" lIns="0" bIns="0" rIns="0">
            <a:spAutoFit/>
          </a:bodyPr>
          <a:lstStyle/>
          <a:p>
            <a:pPr algn="r" rtl="true">
              <a:lnSpc>
                <a:spcPts val="6299"/>
              </a:lnSpc>
            </a:pPr>
            <a:r>
              <a:rPr lang="he-IL" sz="4500">
                <a:solidFill>
                  <a:srgbClr val="FFFFFF"/>
                </a:solidFill>
                <a:latin typeface="Secular One"/>
                <a:ea typeface="Secular One"/>
                <a:cs typeface="Secular One"/>
                <a:sym typeface="Secular One"/>
                <a:rtl val="true"/>
              </a:rPr>
              <a:t>העוגנים בפורמט הינם:</a:t>
            </a:r>
          </a:p>
          <a:p>
            <a:pPr algn="r" rtl="true" marL="755651" indent="-377825" lvl="1">
              <a:lnSpc>
                <a:spcPts val="4900"/>
              </a:lnSpc>
              <a:buFont typeface="Arial"/>
              <a:buChar char="•"/>
            </a:pPr>
            <a:r>
              <a:rPr lang="he-IL" sz="3500">
                <a:solidFill>
                  <a:srgbClr val="FFFFFF"/>
                </a:solidFill>
                <a:latin typeface="Secular One"/>
                <a:ea typeface="Secular One"/>
                <a:cs typeface="Secular One"/>
                <a:sym typeface="Secular One"/>
                <a:rtl val="true"/>
              </a:rPr>
              <a:t> החדרים הקבועים- מוניטור, אולוגרמה, חדר זעם, פלאשבק של שחקנים....</a:t>
            </a:r>
          </a:p>
          <a:p>
            <a:pPr algn="r" rtl="true">
              <a:lnSpc>
                <a:spcPts val="4900"/>
              </a:lnSpc>
            </a:pPr>
          </a:p>
          <a:p>
            <a:pPr algn="r" rtl="true" marL="755651" indent="-377825" lvl="1">
              <a:lnSpc>
                <a:spcPts val="4900"/>
              </a:lnSpc>
              <a:buFont typeface="Arial"/>
              <a:buChar char="•"/>
            </a:pPr>
            <a:r>
              <a:rPr lang="he-IL" sz="3500">
                <a:solidFill>
                  <a:srgbClr val="FFFFFF"/>
                </a:solidFill>
                <a:latin typeface="Secular One"/>
                <a:ea typeface="Secular One"/>
                <a:cs typeface="Secular One"/>
                <a:sym typeface="Secular One"/>
                <a:rtl val="true"/>
              </a:rPr>
              <a:t>מנתחת לשפת גוף שתשב לאורך כל התוכנית ותנתח יחד עם המנחה את שפת הגוף שלהם.</a:t>
            </a:r>
          </a:p>
          <a:p>
            <a:pPr algn="r" rtl="true">
              <a:lnSpc>
                <a:spcPts val="4900"/>
              </a:lnSpc>
            </a:pPr>
          </a:p>
          <a:p>
            <a:pPr algn="r" rtl="true" marL="755651" indent="-377825" lvl="1">
              <a:lnSpc>
                <a:spcPts val="4900"/>
              </a:lnSpc>
              <a:buFont typeface="Arial"/>
              <a:buChar char="•"/>
            </a:pPr>
            <a:r>
              <a:rPr lang="he-IL" sz="3500">
                <a:solidFill>
                  <a:srgbClr val="FFFFFF"/>
                </a:solidFill>
                <a:latin typeface="Secular One"/>
                <a:ea typeface="Secular One"/>
                <a:cs typeface="Secular One"/>
                <a:sym typeface="Secular One"/>
                <a:rtl val="true"/>
              </a:rPr>
              <a:t>הקונטרול- חדר הבקרה שדרכו יתקשר המנחה עם האורח. המנחה ישב שם לאורך כל התוכנית ויבקר מרחוק.</a:t>
            </a:r>
          </a:p>
          <a:p>
            <a:pPr algn="r" rtl="true">
              <a:lnSpc>
                <a:spcPts val="4900"/>
              </a:lnSpc>
            </a:pPr>
          </a:p>
          <a:p>
            <a:pPr algn="l">
              <a:lnSpc>
                <a:spcPts val="4900"/>
              </a:lnSpc>
            </a:pPr>
          </a:p>
        </p:txBody>
      </p:sp>
      <p:sp>
        <p:nvSpPr>
          <p:cNvPr name="Freeform 6" id="6"/>
          <p:cNvSpPr/>
          <p:nvPr/>
        </p:nvSpPr>
        <p:spPr>
          <a:xfrm flipH="false" flipV="false" rot="0">
            <a:off x="0" y="5259133"/>
            <a:ext cx="5390389" cy="3557657"/>
          </a:xfrm>
          <a:custGeom>
            <a:avLst/>
            <a:gdLst/>
            <a:ahLst/>
            <a:cxnLst/>
            <a:rect r="r" b="b" t="t" l="l"/>
            <a:pathLst>
              <a:path h="3557657" w="5390389">
                <a:moveTo>
                  <a:pt x="0" y="0"/>
                </a:moveTo>
                <a:lnTo>
                  <a:pt x="5390389" y="0"/>
                </a:lnTo>
                <a:lnTo>
                  <a:pt x="5390389" y="3557656"/>
                </a:lnTo>
                <a:lnTo>
                  <a:pt x="0" y="355765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7" id="7"/>
          <p:cNvGrpSpPr/>
          <p:nvPr/>
        </p:nvGrpSpPr>
        <p:grpSpPr>
          <a:xfrm rot="0">
            <a:off x="1028700" y="-1703958"/>
            <a:ext cx="3407916" cy="3407916"/>
            <a:chOff x="0" y="0"/>
            <a:chExt cx="812800" cy="812800"/>
          </a:xfrm>
        </p:grpSpPr>
        <p:sp>
          <p:nvSpPr>
            <p:cNvPr name="Freeform 8" id="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4F6FC"/>
            </a:solidFill>
          </p:spPr>
        </p:sp>
        <p:sp>
          <p:nvSpPr>
            <p:cNvPr name="TextBox 9" id="9"/>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sp>
        <p:nvSpPr>
          <p:cNvPr name="Freeform 10" id="10"/>
          <p:cNvSpPr/>
          <p:nvPr/>
        </p:nvSpPr>
        <p:spPr>
          <a:xfrm flipH="false" flipV="false" rot="-5400000">
            <a:off x="4201267" y="0"/>
            <a:ext cx="725701" cy="2057400"/>
          </a:xfrm>
          <a:custGeom>
            <a:avLst/>
            <a:gdLst/>
            <a:ahLst/>
            <a:cxnLst/>
            <a:rect r="r" b="b" t="t" l="l"/>
            <a:pathLst>
              <a:path h="2057400" w="725701">
                <a:moveTo>
                  <a:pt x="0" y="0"/>
                </a:moveTo>
                <a:lnTo>
                  <a:pt x="725702" y="0"/>
                </a:lnTo>
                <a:lnTo>
                  <a:pt x="725702" y="2057400"/>
                </a:lnTo>
                <a:lnTo>
                  <a:pt x="0" y="20574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00468C"/>
        </a:solidFill>
      </p:bgPr>
    </p:bg>
    <p:spTree>
      <p:nvGrpSpPr>
        <p:cNvPr id="1" name=""/>
        <p:cNvGrpSpPr/>
        <p:nvPr/>
      </p:nvGrpSpPr>
      <p:grpSpPr>
        <a:xfrm>
          <a:off x="0" y="0"/>
          <a:ext cx="0" cy="0"/>
          <a:chOff x="0" y="0"/>
          <a:chExt cx="0" cy="0"/>
        </a:xfrm>
      </p:grpSpPr>
      <p:sp>
        <p:nvSpPr>
          <p:cNvPr name="TextBox 2" id="2"/>
          <p:cNvSpPr txBox="true"/>
          <p:nvPr/>
        </p:nvSpPr>
        <p:spPr>
          <a:xfrm rot="0">
            <a:off x="7040968" y="88900"/>
            <a:ext cx="10915902" cy="1698626"/>
          </a:xfrm>
          <a:prstGeom prst="rect">
            <a:avLst/>
          </a:prstGeom>
        </p:spPr>
        <p:txBody>
          <a:bodyPr anchor="t" rtlCol="false" tIns="0" lIns="0" bIns="0" rIns="0">
            <a:spAutoFit/>
          </a:bodyPr>
          <a:lstStyle/>
          <a:p>
            <a:pPr algn="ctr" rtl="true">
              <a:lnSpc>
                <a:spcPts val="13999"/>
              </a:lnSpc>
            </a:pPr>
            <a:r>
              <a:rPr lang="he-IL" sz="9999">
                <a:solidFill>
                  <a:srgbClr val="FFFFFF"/>
                </a:solidFill>
                <a:latin typeface="Secular One"/>
                <a:ea typeface="Secular One"/>
                <a:cs typeface="Secular One"/>
                <a:sym typeface="Secular One"/>
                <a:rtl val="true"/>
              </a:rPr>
              <a:t>האייטמים והליהוקים</a:t>
            </a:r>
          </a:p>
        </p:txBody>
      </p:sp>
      <p:grpSp>
        <p:nvGrpSpPr>
          <p:cNvPr name="Group 3" id="3"/>
          <p:cNvGrpSpPr/>
          <p:nvPr/>
        </p:nvGrpSpPr>
        <p:grpSpPr>
          <a:xfrm rot="0">
            <a:off x="1028700" y="-1703958"/>
            <a:ext cx="3407916" cy="3407916"/>
            <a:chOff x="0" y="0"/>
            <a:chExt cx="812800" cy="812800"/>
          </a:xfrm>
        </p:grpSpPr>
        <p:sp>
          <p:nvSpPr>
            <p:cNvPr name="Freeform 4" id="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4F6FC"/>
            </a:solidFill>
          </p:spPr>
        </p:sp>
        <p:sp>
          <p:nvSpPr>
            <p:cNvPr name="TextBox 5" id="5"/>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5400000">
            <a:off x="4201267" y="0"/>
            <a:ext cx="725701" cy="2057400"/>
          </a:xfrm>
          <a:custGeom>
            <a:avLst/>
            <a:gdLst/>
            <a:ahLst/>
            <a:cxnLst/>
            <a:rect r="r" b="b" t="t" l="l"/>
            <a:pathLst>
              <a:path h="2057400" w="725701">
                <a:moveTo>
                  <a:pt x="0" y="0"/>
                </a:moveTo>
                <a:lnTo>
                  <a:pt x="725702" y="0"/>
                </a:lnTo>
                <a:lnTo>
                  <a:pt x="725702" y="2057400"/>
                </a:lnTo>
                <a:lnTo>
                  <a:pt x="0" y="20574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7" id="7"/>
          <p:cNvSpPr txBox="true"/>
          <p:nvPr/>
        </p:nvSpPr>
        <p:spPr>
          <a:xfrm rot="0">
            <a:off x="1078617" y="2019930"/>
            <a:ext cx="16878253" cy="8743950"/>
          </a:xfrm>
          <a:prstGeom prst="rect">
            <a:avLst/>
          </a:prstGeom>
        </p:spPr>
        <p:txBody>
          <a:bodyPr anchor="t" rtlCol="false" tIns="0" lIns="0" bIns="0" rIns="0">
            <a:spAutoFit/>
          </a:bodyPr>
          <a:lstStyle/>
          <a:p>
            <a:pPr algn="r" rtl="true">
              <a:lnSpc>
                <a:spcPts val="5775"/>
              </a:lnSpc>
            </a:pPr>
            <a:r>
              <a:rPr lang="he-IL" sz="3500" b="true">
                <a:solidFill>
                  <a:srgbClr val="FFDE59"/>
                </a:solidFill>
                <a:latin typeface="Canva Sans Bold"/>
                <a:ea typeface="Canva Sans Bold"/>
                <a:cs typeface="Canva Sans Bold"/>
                <a:sym typeface="Canva Sans Bold"/>
                <a:rtl val="true"/>
              </a:rPr>
              <a:t>אייטם </a:t>
            </a:r>
            <a:r>
              <a:rPr lang="en-US" sz="3500" b="true">
                <a:solidFill>
                  <a:srgbClr val="FFDE59"/>
                </a:solidFill>
                <a:latin typeface="Canva Sans Bold"/>
                <a:ea typeface="Canva Sans Bold"/>
                <a:cs typeface="Canva Sans Bold"/>
                <a:sym typeface="Canva Sans Bold"/>
              </a:rPr>
              <a:t>1</a:t>
            </a:r>
            <a:r>
              <a:rPr lang="he-IL" sz="3500" b="true">
                <a:solidFill>
                  <a:srgbClr val="FFDE59"/>
                </a:solidFill>
                <a:latin typeface="Canva Sans Bold"/>
                <a:ea typeface="Canva Sans Bold"/>
                <a:cs typeface="Canva Sans Bold"/>
                <a:sym typeface="Canva Sans Bold"/>
                <a:rtl val="true"/>
              </a:rPr>
              <a:t>: "פינת האמת המנטרלת" (חדר כעס)</a:t>
            </a:r>
          </a:p>
          <a:p>
            <a:pPr algn="r" rtl="true">
              <a:lnSpc>
                <a:spcPts val="5775"/>
              </a:lnSpc>
            </a:pPr>
            <a:r>
              <a:rPr lang="he-IL" sz="3500" b="true">
                <a:solidFill>
                  <a:srgbClr val="FFFFFF"/>
                </a:solidFill>
                <a:latin typeface="Canva Sans Bold"/>
                <a:ea typeface="Canva Sans Bold"/>
                <a:cs typeface="Canva Sans Bold"/>
                <a:sym typeface="Canva Sans Bold"/>
                <a:rtl val="true"/>
              </a:rPr>
              <a:t>מ</a:t>
            </a:r>
            <a:r>
              <a:rPr lang="he-IL" b="true" sz="3500">
                <a:solidFill>
                  <a:srgbClr val="FFFFFF"/>
                </a:solidFill>
                <a:latin typeface="Canva Sans Bold"/>
                <a:ea typeface="Canva Sans Bold"/>
                <a:cs typeface="Canva Sans Bold"/>
                <a:sym typeface="Canva Sans Bold"/>
                <a:rtl val="true"/>
              </a:rPr>
              <a:t>הות האייטם: שיחה פרובוקטיבית עם אודי מהקונטרול סביב נקודות רתיחה אישיות. </a:t>
            </a:r>
          </a:p>
          <a:p>
            <a:pPr algn="r" rtl="true">
              <a:lnSpc>
                <a:spcPts val="5775"/>
              </a:lnSpc>
            </a:pPr>
            <a:r>
              <a:rPr lang="he-IL" b="true" sz="3500">
                <a:solidFill>
                  <a:srgbClr val="FFFFFF"/>
                </a:solidFill>
                <a:latin typeface="Canva Sans Bold"/>
                <a:ea typeface="Canva Sans Bold"/>
                <a:cs typeface="Canva Sans Bold"/>
                <a:sym typeface="Canva Sans Bold"/>
                <a:rtl val="true"/>
              </a:rPr>
              <a:t>דוגמאות: </a:t>
            </a:r>
          </a:p>
          <a:p>
            <a:pPr algn="r" rtl="true" marL="755651" indent="-377825" lvl="1">
              <a:lnSpc>
                <a:spcPts val="5775"/>
              </a:lnSpc>
              <a:buFont typeface="Arial"/>
              <a:buChar char="•"/>
            </a:pPr>
            <a:r>
              <a:rPr lang="en-US" b="true" sz="3500">
                <a:solidFill>
                  <a:srgbClr val="FFFFFF"/>
                </a:solidFill>
                <a:latin typeface="Canva Sans Bold"/>
                <a:ea typeface="Canva Sans Bold"/>
                <a:cs typeface="Canva Sans Bold"/>
                <a:sym typeface="Canva Sans Bold"/>
              </a:rPr>
              <a:t>1</a:t>
            </a:r>
            <a:r>
              <a:rPr lang="he-IL" b="true" sz="3500">
                <a:solidFill>
                  <a:srgbClr val="FFFFFF"/>
                </a:solidFill>
                <a:latin typeface="Canva Sans Bold"/>
                <a:ea typeface="Canva Sans Bold"/>
                <a:cs typeface="Canva Sans Bold"/>
                <a:sym typeface="Canva Sans Bold"/>
                <a:rtl val="true"/>
              </a:rPr>
              <a:t>. תגובה לביקורת ארסית שנכתבה על האורח ברשת. </a:t>
            </a:r>
          </a:p>
          <a:p>
            <a:pPr algn="r" rtl="true" marL="755651" indent="-377825" lvl="1">
              <a:lnSpc>
                <a:spcPts val="5775"/>
              </a:lnSpc>
              <a:buFont typeface="Arial"/>
              <a:buChar char="•"/>
            </a:pPr>
            <a:r>
              <a:rPr lang="en-US" b="true" sz="3500">
                <a:solidFill>
                  <a:srgbClr val="FFFFFF"/>
                </a:solidFill>
                <a:latin typeface="Canva Sans Bold"/>
                <a:ea typeface="Canva Sans Bold"/>
                <a:cs typeface="Canva Sans Bold"/>
                <a:sym typeface="Canva Sans Bold"/>
              </a:rPr>
              <a:t>2</a:t>
            </a:r>
            <a:r>
              <a:rPr lang="he-IL" b="true" sz="3500">
                <a:solidFill>
                  <a:srgbClr val="FFFFFF"/>
                </a:solidFill>
                <a:latin typeface="Canva Sans Bold"/>
                <a:ea typeface="Canva Sans Bold"/>
                <a:cs typeface="Canva Sans Bold"/>
                <a:sym typeface="Canva Sans Bold"/>
                <a:rtl val="true"/>
              </a:rPr>
              <a:t>. התמודדות עם תחושת חוסר צדק שחווה בקריירה.</a:t>
            </a:r>
          </a:p>
          <a:p>
            <a:pPr algn="r" rtl="true" marL="755651" indent="-377825" lvl="1">
              <a:lnSpc>
                <a:spcPts val="5775"/>
              </a:lnSpc>
              <a:buFont typeface="Arial"/>
              <a:buChar char="•"/>
            </a:pPr>
            <a:r>
              <a:rPr lang="ar-EG" b="true" sz="3500">
                <a:solidFill>
                  <a:srgbClr val="FFFFFF"/>
                </a:solidFill>
                <a:latin typeface="Canva Sans Bold"/>
                <a:ea typeface="Canva Sans Bold"/>
                <a:cs typeface="Canva Sans Bold"/>
                <a:sym typeface="Canva Sans Bold"/>
                <a:rtl val="true"/>
              </a:rPr>
              <a:t> </a:t>
            </a:r>
            <a:r>
              <a:rPr lang="en-US" b="true" sz="3500">
                <a:solidFill>
                  <a:srgbClr val="FFFFFF"/>
                </a:solidFill>
                <a:latin typeface="Canva Sans Bold"/>
                <a:ea typeface="Canva Sans Bold"/>
                <a:cs typeface="Canva Sans Bold"/>
                <a:sym typeface="Canva Sans Bold"/>
              </a:rPr>
              <a:t>3</a:t>
            </a:r>
            <a:r>
              <a:rPr lang="he-IL" b="true" sz="3500">
                <a:solidFill>
                  <a:srgbClr val="FFFFFF"/>
                </a:solidFill>
                <a:latin typeface="Canva Sans Bold"/>
                <a:ea typeface="Canva Sans Bold"/>
                <a:cs typeface="Canva Sans Bold"/>
                <a:sym typeface="Canva Sans Bold"/>
                <a:rtl val="true"/>
              </a:rPr>
              <a:t>. ויכוח על נושא מעורר מחלוקת שאודי מעלה במכוון כדי להוציא את האורח משלוותו. </a:t>
            </a:r>
          </a:p>
          <a:p>
            <a:pPr algn="r" rtl="true" marL="755651" indent="-377825" lvl="1">
              <a:lnSpc>
                <a:spcPts val="5775"/>
              </a:lnSpc>
              <a:buFont typeface="Arial"/>
              <a:buChar char="•"/>
            </a:pPr>
            <a:r>
              <a:rPr lang="he-IL" b="true" sz="3500">
                <a:solidFill>
                  <a:srgbClr val="FFDE59"/>
                </a:solidFill>
                <a:latin typeface="Canva Sans Bold"/>
                <a:ea typeface="Canva Sans Bold"/>
                <a:cs typeface="Canva Sans Bold"/>
                <a:sym typeface="Canva Sans Bold"/>
                <a:rtl val="true"/>
              </a:rPr>
              <a:t>ליהוק: </a:t>
            </a:r>
            <a:r>
              <a:rPr lang="he-IL" b="true" sz="3500">
                <a:solidFill>
                  <a:srgbClr val="FFFFFF"/>
                </a:solidFill>
                <a:latin typeface="Canva Sans Bold"/>
                <a:ea typeface="Canva Sans Bold"/>
                <a:cs typeface="Canva Sans Bold"/>
                <a:sym typeface="Canva Sans Bold"/>
                <a:rtl val="true"/>
              </a:rPr>
              <a:t>אמנים או דמויות ציבוריות בעלי פתיל קצר או כאלו הידועים בדעותיהם הנחרצות. (תום אביב, רני רהב, אייל ברקוביץ’, טלי גוטליב).</a:t>
            </a:r>
          </a:p>
          <a:p>
            <a:pPr algn="r" rtl="true">
              <a:lnSpc>
                <a:spcPts val="5775"/>
              </a:lnSpc>
            </a:pPr>
          </a:p>
          <a:p>
            <a:pPr algn="r" rtl="true">
              <a:lnSpc>
                <a:spcPts val="5775"/>
              </a:lnSpc>
            </a:pPr>
          </a:p>
          <a:p>
            <a:pPr algn="r" rtl="true">
              <a:lnSpc>
                <a:spcPts val="5775"/>
              </a:lnSpc>
            </a:pP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00468C"/>
        </a:solidFill>
      </p:bgPr>
    </p:bg>
    <p:spTree>
      <p:nvGrpSpPr>
        <p:cNvPr id="1" name=""/>
        <p:cNvGrpSpPr/>
        <p:nvPr/>
      </p:nvGrpSpPr>
      <p:grpSpPr>
        <a:xfrm>
          <a:off x="0" y="0"/>
          <a:ext cx="0" cy="0"/>
          <a:chOff x="0" y="0"/>
          <a:chExt cx="0" cy="0"/>
        </a:xfrm>
      </p:grpSpPr>
      <p:sp>
        <p:nvSpPr>
          <p:cNvPr name="TextBox 2" id="2"/>
          <p:cNvSpPr txBox="true"/>
          <p:nvPr/>
        </p:nvSpPr>
        <p:spPr>
          <a:xfrm rot="0">
            <a:off x="7107194" y="-153929"/>
            <a:ext cx="10827601" cy="1698626"/>
          </a:xfrm>
          <a:prstGeom prst="rect">
            <a:avLst/>
          </a:prstGeom>
        </p:spPr>
        <p:txBody>
          <a:bodyPr anchor="t" rtlCol="false" tIns="0" lIns="0" bIns="0" rIns="0">
            <a:spAutoFit/>
          </a:bodyPr>
          <a:lstStyle/>
          <a:p>
            <a:pPr algn="ctr" rtl="true">
              <a:lnSpc>
                <a:spcPts val="13999"/>
              </a:lnSpc>
            </a:pPr>
            <a:r>
              <a:rPr lang="he-IL" sz="9999">
                <a:solidFill>
                  <a:srgbClr val="FFFFFF"/>
                </a:solidFill>
                <a:latin typeface="Secular One"/>
                <a:ea typeface="Secular One"/>
                <a:cs typeface="Secular One"/>
                <a:sym typeface="Secular One"/>
                <a:rtl val="true"/>
              </a:rPr>
              <a:t>האייטמים והליהוקים</a:t>
            </a:r>
          </a:p>
        </p:txBody>
      </p:sp>
      <p:grpSp>
        <p:nvGrpSpPr>
          <p:cNvPr name="Group 3" id="3"/>
          <p:cNvGrpSpPr/>
          <p:nvPr/>
        </p:nvGrpSpPr>
        <p:grpSpPr>
          <a:xfrm rot="0">
            <a:off x="1028700" y="-1703958"/>
            <a:ext cx="3407916" cy="3407916"/>
            <a:chOff x="0" y="0"/>
            <a:chExt cx="812800" cy="812800"/>
          </a:xfrm>
        </p:grpSpPr>
        <p:sp>
          <p:nvSpPr>
            <p:cNvPr name="Freeform 4" id="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4F6FC"/>
            </a:solidFill>
          </p:spPr>
        </p:sp>
        <p:sp>
          <p:nvSpPr>
            <p:cNvPr name="TextBox 5" id="5"/>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5400000">
            <a:off x="4201267" y="0"/>
            <a:ext cx="725701" cy="2057400"/>
          </a:xfrm>
          <a:custGeom>
            <a:avLst/>
            <a:gdLst/>
            <a:ahLst/>
            <a:cxnLst/>
            <a:rect r="r" b="b" t="t" l="l"/>
            <a:pathLst>
              <a:path h="2057400" w="725701">
                <a:moveTo>
                  <a:pt x="0" y="0"/>
                </a:moveTo>
                <a:lnTo>
                  <a:pt x="725702" y="0"/>
                </a:lnTo>
                <a:lnTo>
                  <a:pt x="725702" y="2057400"/>
                </a:lnTo>
                <a:lnTo>
                  <a:pt x="0" y="20574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7" id="7"/>
          <p:cNvSpPr txBox="true"/>
          <p:nvPr/>
        </p:nvSpPr>
        <p:spPr>
          <a:xfrm rot="0">
            <a:off x="1189799" y="1561083"/>
            <a:ext cx="16744997" cy="8743950"/>
          </a:xfrm>
          <a:prstGeom prst="rect">
            <a:avLst/>
          </a:prstGeom>
        </p:spPr>
        <p:txBody>
          <a:bodyPr anchor="t" rtlCol="false" tIns="0" lIns="0" bIns="0" rIns="0">
            <a:spAutoFit/>
          </a:bodyPr>
          <a:lstStyle/>
          <a:p>
            <a:pPr algn="r" rtl="true">
              <a:lnSpc>
                <a:spcPts val="5775"/>
              </a:lnSpc>
            </a:pPr>
            <a:r>
              <a:rPr lang="he-IL" sz="3500" b="true">
                <a:solidFill>
                  <a:srgbClr val="FFDE59"/>
                </a:solidFill>
                <a:latin typeface="Canva Sans Bold"/>
                <a:ea typeface="Canva Sans Bold"/>
                <a:cs typeface="Canva Sans Bold"/>
                <a:sym typeface="Canva Sans Bold"/>
                <a:rtl val="true"/>
              </a:rPr>
              <a:t>אייטם </a:t>
            </a:r>
            <a:r>
              <a:rPr lang="en-US" sz="3500" b="true">
                <a:solidFill>
                  <a:srgbClr val="FFDE59"/>
                </a:solidFill>
                <a:latin typeface="Canva Sans Bold"/>
                <a:ea typeface="Canva Sans Bold"/>
                <a:cs typeface="Canva Sans Bold"/>
                <a:sym typeface="Canva Sans Bold"/>
              </a:rPr>
              <a:t>2</a:t>
            </a:r>
            <a:r>
              <a:rPr lang="he-IL" sz="3500" b="true">
                <a:solidFill>
                  <a:srgbClr val="FFDE59"/>
                </a:solidFill>
                <a:latin typeface="Canva Sans Bold"/>
                <a:ea typeface="Canva Sans Bold"/>
                <a:cs typeface="Canva Sans Bold"/>
                <a:sym typeface="Canva Sans Bold"/>
                <a:rtl val="true"/>
              </a:rPr>
              <a:t>: "מכונת השוואת הכוחות" (חדר קנאה)</a:t>
            </a:r>
          </a:p>
          <a:p>
            <a:pPr algn="r" rtl="true" marL="755651" indent="-377825" lvl="1">
              <a:lnSpc>
                <a:spcPts val="5775"/>
              </a:lnSpc>
              <a:buFont typeface="Arial"/>
              <a:buChar char="•"/>
            </a:pPr>
            <a:r>
              <a:rPr lang="he-IL" b="true" sz="3500">
                <a:solidFill>
                  <a:srgbClr val="FFFFFF"/>
                </a:solidFill>
                <a:latin typeface="Canva Sans Bold"/>
                <a:ea typeface="Canva Sans Bold"/>
                <a:cs typeface="Canva Sans Bold"/>
                <a:sym typeface="Canva Sans Bold"/>
                <a:rtl val="true"/>
              </a:rPr>
              <a:t>מ</a:t>
            </a:r>
            <a:r>
              <a:rPr lang="he-IL" b="true" sz="3500">
                <a:solidFill>
                  <a:srgbClr val="FFFFFF"/>
                </a:solidFill>
                <a:latin typeface="Canva Sans Bold"/>
                <a:ea typeface="Canva Sans Bold"/>
                <a:cs typeface="Canva Sans Bold"/>
                <a:sym typeface="Canva Sans Bold"/>
                <a:rtl val="true"/>
              </a:rPr>
              <a:t>הות האייטם: מסך </a:t>
            </a:r>
            <a:r>
              <a:rPr lang="en-US" b="true" sz="3500">
                <a:solidFill>
                  <a:srgbClr val="FFFFFF"/>
                </a:solidFill>
                <a:latin typeface="Canva Sans Bold"/>
                <a:ea typeface="Canva Sans Bold"/>
                <a:cs typeface="Canva Sans Bold"/>
                <a:sym typeface="Canva Sans Bold"/>
              </a:rPr>
              <a:t>AI</a:t>
            </a:r>
            <a:r>
              <a:rPr lang="he-IL" b="true" sz="3500">
                <a:solidFill>
                  <a:srgbClr val="FFFFFF"/>
                </a:solidFill>
                <a:latin typeface="Canva Sans Bold"/>
                <a:ea typeface="Canva Sans Bold"/>
                <a:cs typeface="Canva Sans Bold"/>
                <a:sym typeface="Canva Sans Bold"/>
                <a:rtl val="true"/>
              </a:rPr>
              <a:t> ענק המנתח תרשים של נתוני הצלחה, השפעה ומעמד מול קולגה מתחרה. אודי מוסיף פרשנות צינית ומרדדת, בעוד ורד מנתחת את שפת הגוף של האורח כשהוא צופה בגרפים הללו. </a:t>
            </a:r>
          </a:p>
          <a:p>
            <a:pPr algn="r" rtl="true">
              <a:lnSpc>
                <a:spcPts val="5775"/>
              </a:lnSpc>
            </a:pPr>
            <a:r>
              <a:rPr lang="he-IL" sz="3500" b="true">
                <a:solidFill>
                  <a:srgbClr val="FFFFFF"/>
                </a:solidFill>
                <a:latin typeface="Canva Sans Bold"/>
                <a:ea typeface="Canva Sans Bold"/>
                <a:cs typeface="Canva Sans Bold"/>
                <a:sym typeface="Canva Sans Bold"/>
                <a:rtl val="true"/>
              </a:rPr>
              <a:t>דוגמאות: </a:t>
            </a:r>
          </a:p>
          <a:p>
            <a:pPr algn="r" rtl="true" marL="755651" indent="-377825" lvl="1">
              <a:lnSpc>
                <a:spcPts val="5775"/>
              </a:lnSpc>
              <a:buFont typeface="Arial"/>
              <a:buChar char="•"/>
            </a:pPr>
            <a:r>
              <a:rPr lang="en-US" b="true" sz="3500">
                <a:solidFill>
                  <a:srgbClr val="FFFFFF"/>
                </a:solidFill>
                <a:latin typeface="Canva Sans Bold"/>
                <a:ea typeface="Canva Sans Bold"/>
                <a:cs typeface="Canva Sans Bold"/>
                <a:sym typeface="Canva Sans Bold"/>
              </a:rPr>
              <a:t>1</a:t>
            </a:r>
            <a:r>
              <a:rPr lang="he-IL" b="true" sz="3500">
                <a:solidFill>
                  <a:srgbClr val="FFFFFF"/>
                </a:solidFill>
                <a:latin typeface="Canva Sans Bold"/>
                <a:ea typeface="Canva Sans Bold"/>
                <a:cs typeface="Canva Sans Bold"/>
                <a:sym typeface="Canva Sans Bold"/>
                <a:rtl val="true"/>
              </a:rPr>
              <a:t>. השוואת "מדד החשיפה" בטלוויזיה לעומת הרשתות החברתיות. </a:t>
            </a:r>
          </a:p>
          <a:p>
            <a:pPr algn="r" rtl="true" marL="755651" indent="-377825" lvl="1">
              <a:lnSpc>
                <a:spcPts val="5775"/>
              </a:lnSpc>
              <a:buFont typeface="Arial"/>
              <a:buChar char="•"/>
            </a:pPr>
            <a:r>
              <a:rPr lang="en-US" b="true" sz="3500">
                <a:solidFill>
                  <a:srgbClr val="FFFFFF"/>
                </a:solidFill>
                <a:latin typeface="Canva Sans Bold"/>
                <a:ea typeface="Canva Sans Bold"/>
                <a:cs typeface="Canva Sans Bold"/>
                <a:sym typeface="Canva Sans Bold"/>
              </a:rPr>
              <a:t>2</a:t>
            </a:r>
            <a:r>
              <a:rPr lang="he-IL" b="true" sz="3500">
                <a:solidFill>
                  <a:srgbClr val="FFFFFF"/>
                </a:solidFill>
                <a:latin typeface="Canva Sans Bold"/>
                <a:ea typeface="Canva Sans Bold"/>
                <a:cs typeface="Canva Sans Bold"/>
                <a:sym typeface="Canva Sans Bold"/>
                <a:rtl val="true"/>
              </a:rPr>
              <a:t>. השוואת כמות קמפיינים או עוקבים מול קולגה באותו תחום. </a:t>
            </a:r>
          </a:p>
          <a:p>
            <a:pPr algn="r" rtl="true" marL="755651" indent="-377825" lvl="1">
              <a:lnSpc>
                <a:spcPts val="5775"/>
              </a:lnSpc>
              <a:buFont typeface="Arial"/>
              <a:buChar char="•"/>
            </a:pPr>
            <a:r>
              <a:rPr lang="en-US" b="true" sz="3500">
                <a:solidFill>
                  <a:srgbClr val="FFFFFF"/>
                </a:solidFill>
                <a:latin typeface="Canva Sans Bold"/>
                <a:ea typeface="Canva Sans Bold"/>
                <a:cs typeface="Canva Sans Bold"/>
                <a:sym typeface="Canva Sans Bold"/>
              </a:rPr>
              <a:t>3</a:t>
            </a:r>
            <a:r>
              <a:rPr lang="he-IL" b="true" sz="3500">
                <a:solidFill>
                  <a:srgbClr val="FFFFFF"/>
                </a:solidFill>
                <a:latin typeface="Canva Sans Bold"/>
                <a:ea typeface="Canva Sans Bold"/>
                <a:cs typeface="Canva Sans Bold"/>
                <a:sym typeface="Canva Sans Bold"/>
                <a:rtl val="true"/>
              </a:rPr>
              <a:t>. ניתוח נתונים של הישגים מקצועיים (פרסים, תפקידים ראשיים) בזמן שאודי יורד על האורח בשידור. </a:t>
            </a:r>
          </a:p>
          <a:p>
            <a:pPr algn="r" rtl="true" marL="755651" indent="-377825" lvl="1">
              <a:lnSpc>
                <a:spcPts val="5775"/>
              </a:lnSpc>
              <a:buFont typeface="Arial"/>
              <a:buChar char="•"/>
            </a:pPr>
            <a:r>
              <a:rPr lang="he-IL" b="true" sz="3500">
                <a:solidFill>
                  <a:srgbClr val="FFDE59"/>
                </a:solidFill>
                <a:latin typeface="Canva Sans Bold"/>
                <a:ea typeface="Canva Sans Bold"/>
                <a:cs typeface="Canva Sans Bold"/>
                <a:sym typeface="Canva Sans Bold"/>
                <a:rtl val="true"/>
              </a:rPr>
              <a:t>ליהוק: </a:t>
            </a:r>
            <a:r>
              <a:rPr lang="he-IL" b="true" sz="3500">
                <a:solidFill>
                  <a:srgbClr val="FFFFFF"/>
                </a:solidFill>
                <a:latin typeface="Canva Sans Bold"/>
                <a:ea typeface="Canva Sans Bold"/>
                <a:cs typeface="Canva Sans Bold"/>
                <a:sym typeface="Canva Sans Bold"/>
                <a:rtl val="true"/>
              </a:rPr>
              <a:t>אורח שנמצא בתחרות מקצועית גלויה עם דמות אחרת בתעשייה (בנט מול נתניהו, ידין גלדמן מול דניאל ליטמן).</a:t>
            </a:r>
          </a:p>
          <a:p>
            <a:pPr algn="r" rtl="true">
              <a:lnSpc>
                <a:spcPts val="5775"/>
              </a:lnSpc>
            </a:pP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00468C"/>
        </a:solidFill>
      </p:bgPr>
    </p:bg>
    <p:spTree>
      <p:nvGrpSpPr>
        <p:cNvPr id="1" name=""/>
        <p:cNvGrpSpPr/>
        <p:nvPr/>
      </p:nvGrpSpPr>
      <p:grpSpPr>
        <a:xfrm>
          <a:off x="0" y="0"/>
          <a:ext cx="0" cy="0"/>
          <a:chOff x="0" y="0"/>
          <a:chExt cx="0" cy="0"/>
        </a:xfrm>
      </p:grpSpPr>
      <p:sp>
        <p:nvSpPr>
          <p:cNvPr name="TextBox 2" id="2"/>
          <p:cNvSpPr txBox="true"/>
          <p:nvPr/>
        </p:nvSpPr>
        <p:spPr>
          <a:xfrm rot="0">
            <a:off x="7151345" y="5332"/>
            <a:ext cx="10783450" cy="1698626"/>
          </a:xfrm>
          <a:prstGeom prst="rect">
            <a:avLst/>
          </a:prstGeom>
        </p:spPr>
        <p:txBody>
          <a:bodyPr anchor="t" rtlCol="false" tIns="0" lIns="0" bIns="0" rIns="0">
            <a:spAutoFit/>
          </a:bodyPr>
          <a:lstStyle/>
          <a:p>
            <a:pPr algn="ctr" rtl="true">
              <a:lnSpc>
                <a:spcPts val="13999"/>
              </a:lnSpc>
            </a:pPr>
            <a:r>
              <a:rPr lang="he-IL" sz="9999">
                <a:solidFill>
                  <a:srgbClr val="FFFFFF"/>
                </a:solidFill>
                <a:latin typeface="Secular One"/>
                <a:ea typeface="Secular One"/>
                <a:cs typeface="Secular One"/>
                <a:sym typeface="Secular One"/>
                <a:rtl val="true"/>
              </a:rPr>
              <a:t>האייטמים והליהוקים</a:t>
            </a:r>
          </a:p>
        </p:txBody>
      </p:sp>
      <p:grpSp>
        <p:nvGrpSpPr>
          <p:cNvPr name="Group 3" id="3"/>
          <p:cNvGrpSpPr/>
          <p:nvPr/>
        </p:nvGrpSpPr>
        <p:grpSpPr>
          <a:xfrm rot="0">
            <a:off x="1028700" y="-1703958"/>
            <a:ext cx="3407916" cy="3407916"/>
            <a:chOff x="0" y="0"/>
            <a:chExt cx="812800" cy="812800"/>
          </a:xfrm>
        </p:grpSpPr>
        <p:sp>
          <p:nvSpPr>
            <p:cNvPr name="Freeform 4" id="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4F6FC"/>
            </a:solidFill>
          </p:spPr>
        </p:sp>
        <p:sp>
          <p:nvSpPr>
            <p:cNvPr name="TextBox 5" id="5"/>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5400000">
            <a:off x="4205553" y="-279462"/>
            <a:ext cx="922849" cy="2616324"/>
          </a:xfrm>
          <a:custGeom>
            <a:avLst/>
            <a:gdLst/>
            <a:ahLst/>
            <a:cxnLst/>
            <a:rect r="r" b="b" t="t" l="l"/>
            <a:pathLst>
              <a:path h="2616324" w="922849">
                <a:moveTo>
                  <a:pt x="0" y="0"/>
                </a:moveTo>
                <a:lnTo>
                  <a:pt x="922849" y="0"/>
                </a:lnTo>
                <a:lnTo>
                  <a:pt x="922849" y="2616324"/>
                </a:lnTo>
                <a:lnTo>
                  <a:pt x="0" y="261632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7" id="7"/>
          <p:cNvSpPr txBox="true"/>
          <p:nvPr/>
        </p:nvSpPr>
        <p:spPr>
          <a:xfrm rot="0">
            <a:off x="1189799" y="1848062"/>
            <a:ext cx="16744997" cy="8010525"/>
          </a:xfrm>
          <a:prstGeom prst="rect">
            <a:avLst/>
          </a:prstGeom>
        </p:spPr>
        <p:txBody>
          <a:bodyPr anchor="t" rtlCol="false" tIns="0" lIns="0" bIns="0" rIns="0">
            <a:spAutoFit/>
          </a:bodyPr>
          <a:lstStyle/>
          <a:p>
            <a:pPr algn="r" rtl="true">
              <a:lnSpc>
                <a:spcPts val="5775"/>
              </a:lnSpc>
            </a:pPr>
            <a:r>
              <a:rPr lang="he-IL" sz="3500" b="true">
                <a:solidFill>
                  <a:srgbClr val="FFDE59"/>
                </a:solidFill>
                <a:latin typeface="Canva Sans Bold"/>
                <a:ea typeface="Canva Sans Bold"/>
                <a:cs typeface="Canva Sans Bold"/>
                <a:sym typeface="Canva Sans Bold"/>
                <a:rtl val="true"/>
              </a:rPr>
              <a:t>אייטם </a:t>
            </a:r>
            <a:r>
              <a:rPr lang="en-US" sz="3500" b="true">
                <a:solidFill>
                  <a:srgbClr val="FFDE59"/>
                </a:solidFill>
                <a:latin typeface="Canva Sans Bold"/>
                <a:ea typeface="Canva Sans Bold"/>
                <a:cs typeface="Canva Sans Bold"/>
                <a:sym typeface="Canva Sans Bold"/>
              </a:rPr>
              <a:t>3</a:t>
            </a:r>
            <a:r>
              <a:rPr lang="he-IL" sz="3500" b="true">
                <a:solidFill>
                  <a:srgbClr val="FFDE59"/>
                </a:solidFill>
                <a:latin typeface="Canva Sans Bold"/>
                <a:ea typeface="Canva Sans Bold"/>
                <a:cs typeface="Canva Sans Bold"/>
                <a:sym typeface="Canva Sans Bold"/>
                <a:rtl val="true"/>
              </a:rPr>
              <a:t>: "המוניטור המקפיץ" (חדר פחד)</a:t>
            </a:r>
          </a:p>
          <a:p>
            <a:pPr algn="r" rtl="true">
              <a:lnSpc>
                <a:spcPts val="5775"/>
              </a:lnSpc>
            </a:pPr>
            <a:r>
              <a:rPr lang="he-IL" sz="3500" b="true">
                <a:solidFill>
                  <a:srgbClr val="FFFFFF"/>
                </a:solidFill>
                <a:latin typeface="Canva Sans Bold"/>
                <a:ea typeface="Canva Sans Bold"/>
                <a:cs typeface="Canva Sans Bold"/>
                <a:sym typeface="Canva Sans Bold"/>
                <a:rtl val="true"/>
              </a:rPr>
              <a:t>מ</a:t>
            </a:r>
            <a:r>
              <a:rPr lang="he-IL" sz="3500" b="true">
                <a:solidFill>
                  <a:srgbClr val="FFFFFF"/>
                </a:solidFill>
                <a:latin typeface="Canva Sans Bold"/>
                <a:ea typeface="Canva Sans Bold"/>
                <a:cs typeface="Canva Sans Bold"/>
                <a:sym typeface="Canva Sans Bold"/>
                <a:rtl val="true"/>
              </a:rPr>
              <a:t>הות האייטם: חשיפת האורח לסיטואציה מעוררת פחד בזמן שהדופק שלו מוקרן על מוניטור רפואי לעיני כל. ככל שהדופק עולה, הגירוי הוויזואלי (המסך המרצד) הופך למלחיץ יותר. </a:t>
            </a:r>
          </a:p>
          <a:p>
            <a:pPr algn="r" rtl="true" marL="755651" indent="-377825" lvl="1">
              <a:lnSpc>
                <a:spcPts val="5775"/>
              </a:lnSpc>
              <a:buFont typeface="Arial"/>
              <a:buChar char="•"/>
            </a:pPr>
            <a:r>
              <a:rPr lang="he-IL" b="true" sz="3500">
                <a:solidFill>
                  <a:srgbClr val="FFFFFF"/>
                </a:solidFill>
                <a:latin typeface="Canva Sans Bold"/>
                <a:ea typeface="Canva Sans Bold"/>
                <a:cs typeface="Canva Sans Bold"/>
                <a:sym typeface="Canva Sans Bold"/>
                <a:rtl val="true"/>
              </a:rPr>
              <a:t>דוגמאות:</a:t>
            </a:r>
          </a:p>
          <a:p>
            <a:pPr algn="r" rtl="true" marL="755651" indent="-377825" lvl="1">
              <a:lnSpc>
                <a:spcPts val="5775"/>
              </a:lnSpc>
              <a:buFont typeface="Arial"/>
              <a:buChar char="•"/>
            </a:pPr>
            <a:r>
              <a:rPr lang="ar-EG" b="true" sz="3500">
                <a:solidFill>
                  <a:srgbClr val="FFFFFF"/>
                </a:solidFill>
                <a:latin typeface="Canva Sans Bold"/>
                <a:ea typeface="Canva Sans Bold"/>
                <a:cs typeface="Canva Sans Bold"/>
                <a:sym typeface="Canva Sans Bold"/>
                <a:rtl val="true"/>
              </a:rPr>
              <a:t> </a:t>
            </a:r>
            <a:r>
              <a:rPr lang="en-US" b="true" sz="3500">
                <a:solidFill>
                  <a:srgbClr val="FFFFFF"/>
                </a:solidFill>
                <a:latin typeface="Canva Sans Bold"/>
                <a:ea typeface="Canva Sans Bold"/>
                <a:cs typeface="Canva Sans Bold"/>
                <a:sym typeface="Canva Sans Bold"/>
              </a:rPr>
              <a:t>1</a:t>
            </a:r>
            <a:r>
              <a:rPr lang="he-IL" b="true" sz="3500">
                <a:solidFill>
                  <a:srgbClr val="FFFFFF"/>
                </a:solidFill>
                <a:latin typeface="Canva Sans Bold"/>
                <a:ea typeface="Canva Sans Bold"/>
                <a:cs typeface="Canva Sans Bold"/>
                <a:sym typeface="Canva Sans Bold"/>
                <a:rtl val="true"/>
              </a:rPr>
              <a:t>. הקרנת תמונה מסיטואציה מכוננת שבה האורח הרגיש אובדן שליטה. </a:t>
            </a:r>
          </a:p>
          <a:p>
            <a:pPr algn="r" rtl="true" marL="755651" indent="-377825" lvl="1">
              <a:lnSpc>
                <a:spcPts val="5775"/>
              </a:lnSpc>
              <a:buFont typeface="Arial"/>
              <a:buChar char="•"/>
            </a:pPr>
            <a:r>
              <a:rPr lang="en-US" b="true" sz="3500">
                <a:solidFill>
                  <a:srgbClr val="FFFFFF"/>
                </a:solidFill>
                <a:latin typeface="Canva Sans Bold"/>
                <a:ea typeface="Canva Sans Bold"/>
                <a:cs typeface="Canva Sans Bold"/>
                <a:sym typeface="Canva Sans Bold"/>
              </a:rPr>
              <a:t>2</a:t>
            </a:r>
            <a:r>
              <a:rPr lang="he-IL" b="true" sz="3500">
                <a:solidFill>
                  <a:srgbClr val="FFFFFF"/>
                </a:solidFill>
                <a:latin typeface="Canva Sans Bold"/>
                <a:ea typeface="Canva Sans Bold"/>
                <a:cs typeface="Canva Sans Bold"/>
                <a:sym typeface="Canva Sans Bold"/>
                <a:rtl val="true"/>
              </a:rPr>
              <a:t>. השמעת קול פנימי של דמות מהעבר שמעוררת בו חרדה.</a:t>
            </a:r>
          </a:p>
          <a:p>
            <a:pPr algn="r" rtl="true" marL="755651" indent="-377825" lvl="1">
              <a:lnSpc>
                <a:spcPts val="5775"/>
              </a:lnSpc>
              <a:buFont typeface="Arial"/>
              <a:buChar char="•"/>
            </a:pPr>
            <a:r>
              <a:rPr lang="ar-EG" b="true" sz="3500">
                <a:solidFill>
                  <a:srgbClr val="FFFFFF"/>
                </a:solidFill>
                <a:latin typeface="Canva Sans Bold"/>
                <a:ea typeface="Canva Sans Bold"/>
                <a:cs typeface="Canva Sans Bold"/>
                <a:sym typeface="Canva Sans Bold"/>
                <a:rtl val="true"/>
              </a:rPr>
              <a:t> </a:t>
            </a:r>
            <a:r>
              <a:rPr lang="en-US" b="true" sz="3500">
                <a:solidFill>
                  <a:srgbClr val="FFFFFF"/>
                </a:solidFill>
                <a:latin typeface="Canva Sans Bold"/>
                <a:ea typeface="Canva Sans Bold"/>
                <a:cs typeface="Canva Sans Bold"/>
                <a:sym typeface="Canva Sans Bold"/>
              </a:rPr>
              <a:t>3</a:t>
            </a:r>
            <a:r>
              <a:rPr lang="he-IL" b="true" sz="3500">
                <a:solidFill>
                  <a:srgbClr val="FFFFFF"/>
                </a:solidFill>
                <a:latin typeface="Canva Sans Bold"/>
                <a:ea typeface="Canva Sans Bold"/>
                <a:cs typeface="Canva Sans Bold"/>
                <a:sym typeface="Canva Sans Bold"/>
                <a:rtl val="true"/>
              </a:rPr>
              <a:t>. חשיפה פתאומית של חפץ או סמל שקשור לפחד הכי גדול של האורח. </a:t>
            </a:r>
          </a:p>
          <a:p>
            <a:pPr algn="r" rtl="true" marL="755651" indent="-377825" lvl="1">
              <a:lnSpc>
                <a:spcPts val="5775"/>
              </a:lnSpc>
              <a:buFont typeface="Arial"/>
              <a:buChar char="•"/>
            </a:pPr>
            <a:r>
              <a:rPr lang="he-IL" b="true" sz="3500">
                <a:solidFill>
                  <a:srgbClr val="FFDE59"/>
                </a:solidFill>
                <a:latin typeface="Canva Sans Bold"/>
                <a:ea typeface="Canva Sans Bold"/>
                <a:cs typeface="Canva Sans Bold"/>
                <a:sym typeface="Canva Sans Bold"/>
                <a:rtl val="true"/>
              </a:rPr>
              <a:t>ליהוק:</a:t>
            </a:r>
            <a:r>
              <a:rPr lang="he-IL" b="true" sz="3500">
                <a:solidFill>
                  <a:srgbClr val="FFFFFF"/>
                </a:solidFill>
                <a:latin typeface="Canva Sans Bold"/>
                <a:ea typeface="Canva Sans Bold"/>
                <a:cs typeface="Canva Sans Bold"/>
                <a:sym typeface="Canva Sans Bold"/>
                <a:rtl val="true"/>
              </a:rPr>
              <a:t> דמויות "גיבורות" או כאלו שמקפידות על חזות חסינה, כדי להמחיש את השבירה הרגשית בחדר הפחד. (עידן עמדי, ירדן ג’רבי, רז הרשקו, דני קושמרו).</a:t>
            </a:r>
          </a:p>
          <a:p>
            <a:pPr algn="r" rtl="true">
              <a:lnSpc>
                <a:spcPts val="5775"/>
              </a:lnSpc>
            </a:pP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00468C"/>
        </a:solidFill>
      </p:bgPr>
    </p:bg>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1312723" y="738407"/>
            <a:ext cx="15662554" cy="8810187"/>
            <a:chOff x="0" y="0"/>
            <a:chExt cx="5852160" cy="3291840"/>
          </a:xfrm>
        </p:grpSpPr>
        <p:sp>
          <p:nvSpPr>
            <p:cNvPr name="Freeform 3" id="3"/>
            <p:cNvSpPr/>
            <p:nvPr/>
          </p:nvSpPr>
          <p:spPr>
            <a:xfrm flipH="false" flipV="false" rot="0">
              <a:off x="147066" y="0"/>
              <a:ext cx="1771904" cy="1591691"/>
            </a:xfrm>
            <a:custGeom>
              <a:avLst/>
              <a:gdLst/>
              <a:ahLst/>
              <a:cxnLst/>
              <a:rect r="r" b="b" t="t" l="l"/>
              <a:pathLst>
                <a:path h="1591691" w="1771904">
                  <a:moveTo>
                    <a:pt x="1771904" y="1591691"/>
                  </a:moveTo>
                  <a:lnTo>
                    <a:pt x="0" y="1591691"/>
                  </a:lnTo>
                  <a:lnTo>
                    <a:pt x="0" y="0"/>
                  </a:lnTo>
                  <a:lnTo>
                    <a:pt x="1771904" y="0"/>
                  </a:lnTo>
                  <a:lnTo>
                    <a:pt x="1771904" y="1591691"/>
                  </a:lnTo>
                  <a:close/>
                </a:path>
              </a:pathLst>
            </a:custGeom>
            <a:blipFill>
              <a:blip r:embed="rId2"/>
              <a:stretch>
                <a:fillRect l="-29848" t="0" r="-29848" b="0"/>
              </a:stretch>
            </a:blipFill>
          </p:spPr>
        </p:sp>
        <p:sp>
          <p:nvSpPr>
            <p:cNvPr name="Freeform 4" id="4"/>
            <p:cNvSpPr/>
            <p:nvPr/>
          </p:nvSpPr>
          <p:spPr>
            <a:xfrm flipH="false" flipV="false" rot="0">
              <a:off x="2017395" y="0"/>
              <a:ext cx="1806448" cy="1591691"/>
            </a:xfrm>
            <a:custGeom>
              <a:avLst/>
              <a:gdLst/>
              <a:ahLst/>
              <a:cxnLst/>
              <a:rect r="r" b="b" t="t" l="l"/>
              <a:pathLst>
                <a:path h="1591691" w="1806448">
                  <a:moveTo>
                    <a:pt x="1806448" y="1591691"/>
                  </a:moveTo>
                  <a:lnTo>
                    <a:pt x="0" y="1591691"/>
                  </a:lnTo>
                  <a:lnTo>
                    <a:pt x="0" y="0"/>
                  </a:lnTo>
                  <a:lnTo>
                    <a:pt x="1806448" y="0"/>
                  </a:lnTo>
                  <a:lnTo>
                    <a:pt x="1806448" y="1591691"/>
                  </a:lnTo>
                  <a:close/>
                </a:path>
              </a:pathLst>
            </a:custGeom>
            <a:blipFill>
              <a:blip r:embed="rId3"/>
              <a:stretch>
                <a:fillRect l="-30559" t="0" r="-30559" b="0"/>
              </a:stretch>
            </a:blipFill>
          </p:spPr>
        </p:sp>
        <p:sp>
          <p:nvSpPr>
            <p:cNvPr name="Freeform 5" id="5"/>
            <p:cNvSpPr/>
            <p:nvPr/>
          </p:nvSpPr>
          <p:spPr>
            <a:xfrm flipH="false" flipV="false" rot="0">
              <a:off x="3924935" y="0"/>
              <a:ext cx="1793367" cy="1562735"/>
            </a:xfrm>
            <a:custGeom>
              <a:avLst/>
              <a:gdLst/>
              <a:ahLst/>
              <a:cxnLst/>
              <a:rect r="r" b="b" t="t" l="l"/>
              <a:pathLst>
                <a:path h="1562735" w="1793367">
                  <a:moveTo>
                    <a:pt x="1793367" y="1562735"/>
                  </a:moveTo>
                  <a:lnTo>
                    <a:pt x="0" y="1562735"/>
                  </a:lnTo>
                  <a:lnTo>
                    <a:pt x="0" y="0"/>
                  </a:lnTo>
                  <a:lnTo>
                    <a:pt x="1793367" y="0"/>
                  </a:lnTo>
                  <a:lnTo>
                    <a:pt x="1793367" y="1562735"/>
                  </a:lnTo>
                  <a:close/>
                </a:path>
              </a:pathLst>
            </a:custGeom>
            <a:blipFill>
              <a:blip r:embed="rId4"/>
              <a:stretch>
                <a:fillRect l="-27457" t="0" r="-27457" b="0"/>
              </a:stretch>
            </a:blipFill>
          </p:spPr>
        </p:sp>
        <p:sp>
          <p:nvSpPr>
            <p:cNvPr name="Freeform 6" id="6"/>
            <p:cNvSpPr/>
            <p:nvPr/>
          </p:nvSpPr>
          <p:spPr>
            <a:xfrm flipH="false" flipV="false" rot="0">
              <a:off x="157226" y="1699768"/>
              <a:ext cx="1783969" cy="1592072"/>
            </a:xfrm>
            <a:custGeom>
              <a:avLst/>
              <a:gdLst/>
              <a:ahLst/>
              <a:cxnLst/>
              <a:rect r="r" b="b" t="t" l="l"/>
              <a:pathLst>
                <a:path h="1592072" w="1783969">
                  <a:moveTo>
                    <a:pt x="1783969" y="1592072"/>
                  </a:moveTo>
                  <a:lnTo>
                    <a:pt x="0" y="1592072"/>
                  </a:lnTo>
                  <a:lnTo>
                    <a:pt x="0" y="0"/>
                  </a:lnTo>
                  <a:lnTo>
                    <a:pt x="1783969" y="0"/>
                  </a:lnTo>
                  <a:lnTo>
                    <a:pt x="1783969" y="1592072"/>
                  </a:lnTo>
                  <a:close/>
                </a:path>
              </a:pathLst>
            </a:custGeom>
            <a:blipFill>
              <a:blip r:embed="rId5"/>
              <a:stretch>
                <a:fillRect l="0" t="-30469" r="0" b="-30469"/>
              </a:stretch>
            </a:blipFill>
          </p:spPr>
        </p:sp>
        <p:sp>
          <p:nvSpPr>
            <p:cNvPr name="Freeform 7" id="7"/>
            <p:cNvSpPr/>
            <p:nvPr/>
          </p:nvSpPr>
          <p:spPr>
            <a:xfrm flipH="false" flipV="false" rot="0">
              <a:off x="2044065" y="1699768"/>
              <a:ext cx="1779778" cy="1592072"/>
            </a:xfrm>
            <a:custGeom>
              <a:avLst/>
              <a:gdLst/>
              <a:ahLst/>
              <a:cxnLst/>
              <a:rect r="r" b="b" t="t" l="l"/>
              <a:pathLst>
                <a:path h="1592072" w="1779778">
                  <a:moveTo>
                    <a:pt x="1779778" y="1592072"/>
                  </a:moveTo>
                  <a:lnTo>
                    <a:pt x="0" y="1592072"/>
                  </a:lnTo>
                  <a:lnTo>
                    <a:pt x="0" y="0"/>
                  </a:lnTo>
                  <a:lnTo>
                    <a:pt x="1779651" y="0"/>
                  </a:lnTo>
                  <a:lnTo>
                    <a:pt x="1779651" y="1592072"/>
                  </a:lnTo>
                  <a:close/>
                </a:path>
              </a:pathLst>
            </a:custGeom>
            <a:blipFill>
              <a:blip r:embed="rId6"/>
              <a:stretch>
                <a:fillRect l="-29514" t="0" r="-29514" b="0"/>
              </a:stretch>
            </a:blipFill>
          </p:spPr>
        </p:sp>
        <p:sp>
          <p:nvSpPr>
            <p:cNvPr name="Freeform 8" id="8"/>
            <p:cNvSpPr/>
            <p:nvPr/>
          </p:nvSpPr>
          <p:spPr>
            <a:xfrm flipH="false" flipV="false" rot="0">
              <a:off x="3924935" y="1679702"/>
              <a:ext cx="1786255" cy="1612138"/>
            </a:xfrm>
            <a:custGeom>
              <a:avLst/>
              <a:gdLst/>
              <a:ahLst/>
              <a:cxnLst/>
              <a:rect r="r" b="b" t="t" l="l"/>
              <a:pathLst>
                <a:path h="1612138" w="1786255">
                  <a:moveTo>
                    <a:pt x="1786255" y="1612138"/>
                  </a:moveTo>
                  <a:lnTo>
                    <a:pt x="0" y="1612138"/>
                  </a:lnTo>
                  <a:lnTo>
                    <a:pt x="0" y="0"/>
                  </a:lnTo>
                  <a:lnTo>
                    <a:pt x="1786255" y="0"/>
                  </a:lnTo>
                  <a:lnTo>
                    <a:pt x="1786255" y="1612138"/>
                  </a:lnTo>
                  <a:close/>
                </a:path>
              </a:pathLst>
            </a:custGeom>
            <a:blipFill>
              <a:blip r:embed="rId7"/>
              <a:stretch>
                <a:fillRect l="-30224" t="0" r="-30224" b="0"/>
              </a:stretch>
            </a:blipFill>
          </p:spPr>
        </p:sp>
        <p:sp>
          <p:nvSpPr>
            <p:cNvPr name="Freeform 9" id="9"/>
            <p:cNvSpPr/>
            <p:nvPr/>
          </p:nvSpPr>
          <p:spPr>
            <a:xfrm flipH="false" flipV="false" rot="0">
              <a:off x="0" y="0"/>
              <a:ext cx="5852160" cy="3291840"/>
            </a:xfrm>
            <a:custGeom>
              <a:avLst/>
              <a:gdLst/>
              <a:ahLst/>
              <a:cxnLst/>
              <a:rect r="r" b="b" t="t" l="l"/>
              <a:pathLst>
                <a:path h="3291840" w="5852160">
                  <a:moveTo>
                    <a:pt x="5852160" y="3291840"/>
                  </a:moveTo>
                  <a:lnTo>
                    <a:pt x="0" y="3291840"/>
                  </a:lnTo>
                  <a:lnTo>
                    <a:pt x="0" y="0"/>
                  </a:lnTo>
                  <a:lnTo>
                    <a:pt x="5852160" y="0"/>
                  </a:lnTo>
                  <a:lnTo>
                    <a:pt x="5852160" y="3291840"/>
                  </a:lnTo>
                  <a:close/>
                </a:path>
              </a:pathLst>
            </a:custGeom>
            <a:blipFill>
              <a:blip r:embed="rId8"/>
              <a:stretch>
                <a:fillRect l="0" t="0" r="0" b="0"/>
              </a:stretch>
            </a:blipFill>
          </p:spPr>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DAHMDtH_gHw</dc:identifier>
  <dcterms:modified xsi:type="dcterms:W3CDTF">2011-08-01T06:04:30Z</dcterms:modified>
  <cp:revision>1</cp:revision>
  <dc:title>טריגר בחצות</dc:title>
</cp:coreProperties>
</file>